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86" r:id="rId12"/>
    <p:sldId id="287" r:id="rId13"/>
    <p:sldId id="375" r:id="rId14"/>
    <p:sldId id="324" r:id="rId15"/>
    <p:sldId id="325" r:id="rId16"/>
    <p:sldId id="380" r:id="rId17"/>
    <p:sldId id="377" r:id="rId18"/>
    <p:sldId id="379" r:id="rId19"/>
    <p:sldId id="376" r:id="rId20"/>
    <p:sldId id="378" r:id="rId21"/>
    <p:sldId id="327" r:id="rId22"/>
    <p:sldId id="385" r:id="rId23"/>
    <p:sldId id="329" r:id="rId24"/>
    <p:sldId id="331" r:id="rId25"/>
    <p:sldId id="332" r:id="rId26"/>
    <p:sldId id="333" r:id="rId27"/>
    <p:sldId id="334" r:id="rId28"/>
    <p:sldId id="358" r:id="rId29"/>
    <p:sldId id="336" r:id="rId30"/>
    <p:sldId id="337" r:id="rId31"/>
    <p:sldId id="338" r:id="rId32"/>
    <p:sldId id="386" r:id="rId33"/>
    <p:sldId id="387" r:id="rId34"/>
    <p:sldId id="388" r:id="rId35"/>
    <p:sldId id="341" r:id="rId36"/>
    <p:sldId id="352" r:id="rId37"/>
  </p:sldIdLst>
  <p:sldSz cx="9144000" cy="5143500" type="screen16x9"/>
  <p:notesSz cx="6858000" cy="9144000"/>
  <p:embeddedFontLst>
    <p:embeddedFont>
      <p:font typeface="Cambria Math" panose="02040503050406030204" pitchFamily="18" charset="0"/>
      <p:regular r:id="rId39"/>
    </p:embeddedFont>
    <p:embeddedFont>
      <p:font typeface="Roboto" panose="02000000000000000000" pitchFamily="2" charset="0"/>
      <p:regular r:id="rId40"/>
      <p:bold r:id="rId41"/>
      <p:italic r:id="rId42"/>
      <p:boldItalic r:id="rId43"/>
    </p:embeddedFont>
    <p:embeddedFont>
      <p:font typeface="Roboto SemiBold" panose="02000000000000000000" pitchFamily="2"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8761D"/>
    <a:srgbClr val="FCE5CD"/>
    <a:srgbClr val="D9EAD3"/>
    <a:srgbClr val="FFCC00"/>
    <a:srgbClr val="F8D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3" autoAdjust="0"/>
    <p:restoredTop sz="87043" autoAdjust="0"/>
  </p:normalViewPr>
  <p:slideViewPr>
    <p:cSldViewPr snapToGrid="0">
      <p:cViewPr varScale="1">
        <p:scale>
          <a:sx n="237" d="100"/>
          <a:sy n="237" d="100"/>
        </p:scale>
        <p:origin x="2040" y="176"/>
      </p:cViewPr>
      <p:guideLst>
        <p:guide orient="horz" pos="1620"/>
        <p:guide pos="2880"/>
      </p:guideLst>
    </p:cSldViewPr>
  </p:slideViewPr>
  <p:notesTextViewPr>
    <p:cViewPr>
      <p:scale>
        <a:sx n="1" d="1"/>
        <a:sy n="1" d="1"/>
      </p:scale>
      <p:origin x="0" y="0"/>
    </p:cViewPr>
  </p:notesTextViewPr>
  <p:sorterViewPr>
    <p:cViewPr>
      <p:scale>
        <a:sx n="100" d="100"/>
        <a:sy n="100" d="100"/>
      </p:scale>
      <p:origin x="0" y="-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wei Shi" userId="18fc5448-152c-4c10-97fa-c4cf61250841" providerId="ADAL" clId="{61A50716-61C8-5D53-BCB6-E98336B90047}"/>
    <pc:docChg chg="undo custSel addSld delSld modSld sldOrd">
      <pc:chgData name="Taiwei Shi" userId="18fc5448-152c-4c10-97fa-c4cf61250841" providerId="ADAL" clId="{61A50716-61C8-5D53-BCB6-E98336B90047}" dt="2026-04-25T22:42:51.938" v="3980" actId="1076"/>
      <pc:docMkLst>
        <pc:docMk/>
      </pc:docMkLst>
      <pc:sldChg chg="modSp mod">
        <pc:chgData name="Taiwei Shi" userId="18fc5448-152c-4c10-97fa-c4cf61250841" providerId="ADAL" clId="{61A50716-61C8-5D53-BCB6-E98336B90047}" dt="2026-04-07T18:54:09.313" v="3488" actId="20577"/>
        <pc:sldMkLst>
          <pc:docMk/>
          <pc:sldMk cId="0" sldId="256"/>
        </pc:sldMkLst>
        <pc:spChg chg="mod">
          <ac:chgData name="Taiwei Shi" userId="18fc5448-152c-4c10-97fa-c4cf61250841" providerId="ADAL" clId="{61A50716-61C8-5D53-BCB6-E98336B90047}" dt="2026-04-07T18:54:09.313" v="3488" actId="20577"/>
          <ac:spMkLst>
            <pc:docMk/>
            <pc:sldMk cId="0" sldId="256"/>
            <ac:spMk id="89" creationId="{00000000-0000-0000-0000-000000000000}"/>
          </ac:spMkLst>
        </pc:spChg>
      </pc:sldChg>
      <pc:sldChg chg="delSp modSp add del mod">
        <pc:chgData name="Taiwei Shi" userId="18fc5448-152c-4c10-97fa-c4cf61250841" providerId="ADAL" clId="{61A50716-61C8-5D53-BCB6-E98336B90047}" dt="2026-04-07T18:55:47.880" v="3544" actId="478"/>
        <pc:sldMkLst>
          <pc:docMk/>
          <pc:sldMk cId="1513723400" sldId="286"/>
        </pc:sldMkLst>
        <pc:spChg chg="mod">
          <ac:chgData name="Taiwei Shi" userId="18fc5448-152c-4c10-97fa-c4cf61250841" providerId="ADAL" clId="{61A50716-61C8-5D53-BCB6-E98336B90047}" dt="2026-04-03T02:49:29.993" v="1923" actId="20577"/>
          <ac:spMkLst>
            <pc:docMk/>
            <pc:sldMk cId="1513723400" sldId="286"/>
            <ac:spMk id="24" creationId="{47DCF338-84C8-5124-4467-9C02E2400AC6}"/>
          </ac:spMkLst>
        </pc:spChg>
      </pc:sldChg>
      <pc:sldChg chg="addSp delSp modSp add del mod">
        <pc:chgData name="Taiwei Shi" userId="18fc5448-152c-4c10-97fa-c4cf61250841" providerId="ADAL" clId="{61A50716-61C8-5D53-BCB6-E98336B90047}" dt="2026-04-07T18:55:59.231" v="3545" actId="478"/>
        <pc:sldMkLst>
          <pc:docMk/>
          <pc:sldMk cId="3737154969" sldId="287"/>
        </pc:sldMkLst>
        <pc:spChg chg="mod">
          <ac:chgData name="Taiwei Shi" userId="18fc5448-152c-4c10-97fa-c4cf61250841" providerId="ADAL" clId="{61A50716-61C8-5D53-BCB6-E98336B90047}" dt="2026-04-03T02:50:01.486" v="1925"/>
          <ac:spMkLst>
            <pc:docMk/>
            <pc:sldMk cId="3737154969" sldId="287"/>
            <ac:spMk id="26" creationId="{EB7C54FC-4348-CAA0-C1AE-B42786B51EE4}"/>
          </ac:spMkLst>
        </pc:spChg>
        <pc:spChg chg="mod">
          <ac:chgData name="Taiwei Shi" userId="18fc5448-152c-4c10-97fa-c4cf61250841" providerId="ADAL" clId="{61A50716-61C8-5D53-BCB6-E98336B90047}" dt="2026-04-03T02:50:01.486" v="1925"/>
          <ac:spMkLst>
            <pc:docMk/>
            <pc:sldMk cId="3737154969" sldId="287"/>
            <ac:spMk id="28" creationId="{299CA8CE-5E62-9EED-E50B-1E48EDD46FE8}"/>
          </ac:spMkLst>
        </pc:spChg>
        <pc:spChg chg="mod">
          <ac:chgData name="Taiwei Shi" userId="18fc5448-152c-4c10-97fa-c4cf61250841" providerId="ADAL" clId="{61A50716-61C8-5D53-BCB6-E98336B90047}" dt="2026-04-03T02:50:01.486" v="1925"/>
          <ac:spMkLst>
            <pc:docMk/>
            <pc:sldMk cId="3737154969" sldId="287"/>
            <ac:spMk id="32" creationId="{598BFC51-E1DE-D20B-CA5B-B8B9D66290D1}"/>
          </ac:spMkLst>
        </pc:spChg>
        <pc:spChg chg="mod">
          <ac:chgData name="Taiwei Shi" userId="18fc5448-152c-4c10-97fa-c4cf61250841" providerId="ADAL" clId="{61A50716-61C8-5D53-BCB6-E98336B90047}" dt="2026-04-03T02:50:01.486" v="1925"/>
          <ac:spMkLst>
            <pc:docMk/>
            <pc:sldMk cId="3737154969" sldId="287"/>
            <ac:spMk id="33" creationId="{4FB1B249-EAD8-1659-06D9-7B77DF97249A}"/>
          </ac:spMkLst>
        </pc:spChg>
        <pc:spChg chg="mod">
          <ac:chgData name="Taiwei Shi" userId="18fc5448-152c-4c10-97fa-c4cf61250841" providerId="ADAL" clId="{61A50716-61C8-5D53-BCB6-E98336B90047}" dt="2026-04-03T02:50:01.486" v="1925"/>
          <ac:spMkLst>
            <pc:docMk/>
            <pc:sldMk cId="3737154969" sldId="287"/>
            <ac:spMk id="38" creationId="{E342C75C-AA0C-4FF5-7F78-336DADFF248B}"/>
          </ac:spMkLst>
        </pc:spChg>
        <pc:spChg chg="mod">
          <ac:chgData name="Taiwei Shi" userId="18fc5448-152c-4c10-97fa-c4cf61250841" providerId="ADAL" clId="{61A50716-61C8-5D53-BCB6-E98336B90047}" dt="2026-04-03T02:50:01.486" v="1925"/>
          <ac:spMkLst>
            <pc:docMk/>
            <pc:sldMk cId="3737154969" sldId="287"/>
            <ac:spMk id="39" creationId="{5E885E2E-1330-A8EE-C694-FE8169586CE8}"/>
          </ac:spMkLst>
        </pc:spChg>
        <pc:spChg chg="add mod">
          <ac:chgData name="Taiwei Shi" userId="18fc5448-152c-4c10-97fa-c4cf61250841" providerId="ADAL" clId="{61A50716-61C8-5D53-BCB6-E98336B90047}" dt="2026-04-03T02:52:58.380" v="1965" actId="1076"/>
          <ac:spMkLst>
            <pc:docMk/>
            <pc:sldMk cId="3737154969" sldId="287"/>
            <ac:spMk id="43" creationId="{C38F52BA-E252-D027-9E3E-4175B1C06E4E}"/>
          </ac:spMkLst>
        </pc:spChg>
        <pc:spChg chg="add mod">
          <ac:chgData name="Taiwei Shi" userId="18fc5448-152c-4c10-97fa-c4cf61250841" providerId="ADAL" clId="{61A50716-61C8-5D53-BCB6-E98336B90047}" dt="2026-04-03T02:52:58.380" v="1965" actId="1076"/>
          <ac:spMkLst>
            <pc:docMk/>
            <pc:sldMk cId="3737154969" sldId="287"/>
            <ac:spMk id="44" creationId="{0552654A-451B-ECB8-B558-7E4FE6837C2C}"/>
          </ac:spMkLst>
        </pc:spChg>
        <pc:spChg chg="add mod">
          <ac:chgData name="Taiwei Shi" userId="18fc5448-152c-4c10-97fa-c4cf61250841" providerId="ADAL" clId="{61A50716-61C8-5D53-BCB6-E98336B90047}" dt="2026-04-03T02:52:58.380" v="1965" actId="1076"/>
          <ac:spMkLst>
            <pc:docMk/>
            <pc:sldMk cId="3737154969" sldId="287"/>
            <ac:spMk id="45" creationId="{5C6DDC93-1CE7-D033-607E-7C19C09787D3}"/>
          </ac:spMkLst>
        </pc:spChg>
        <pc:spChg chg="add mod">
          <ac:chgData name="Taiwei Shi" userId="18fc5448-152c-4c10-97fa-c4cf61250841" providerId="ADAL" clId="{61A50716-61C8-5D53-BCB6-E98336B90047}" dt="2026-04-03T02:50:31.837" v="1964" actId="20577"/>
          <ac:spMkLst>
            <pc:docMk/>
            <pc:sldMk cId="3737154969" sldId="287"/>
            <ac:spMk id="46" creationId="{9EC85068-4F3D-73E9-0AD4-9440BAB993C9}"/>
          </ac:spMkLst>
        </pc:spChg>
        <pc:grpChg chg="mod">
          <ac:chgData name="Taiwei Shi" userId="18fc5448-152c-4c10-97fa-c4cf61250841" providerId="ADAL" clId="{61A50716-61C8-5D53-BCB6-E98336B90047}" dt="2026-04-03T02:52:58.380" v="1965" actId="1076"/>
          <ac:grpSpMkLst>
            <pc:docMk/>
            <pc:sldMk cId="3737154969" sldId="287"/>
            <ac:grpSpMk id="2" creationId="{03E427E3-DB87-56D5-1504-F95156A5DEE7}"/>
          </ac:grpSpMkLst>
        </pc:grpChg>
        <pc:grpChg chg="mod">
          <ac:chgData name="Taiwei Shi" userId="18fc5448-152c-4c10-97fa-c4cf61250841" providerId="ADAL" clId="{61A50716-61C8-5D53-BCB6-E98336B90047}" dt="2026-04-03T02:52:58.380" v="1965" actId="1076"/>
          <ac:grpSpMkLst>
            <pc:docMk/>
            <pc:sldMk cId="3737154969" sldId="287"/>
            <ac:grpSpMk id="31" creationId="{8E457653-E7E5-8DD0-E1A1-7F8CCEFD2CCB}"/>
          </ac:grpSpMkLst>
        </pc:grpChg>
        <pc:grpChg chg="mod">
          <ac:chgData name="Taiwei Shi" userId="18fc5448-152c-4c10-97fa-c4cf61250841" providerId="ADAL" clId="{61A50716-61C8-5D53-BCB6-E98336B90047}" dt="2026-04-03T02:52:58.380" v="1965" actId="1076"/>
          <ac:grpSpMkLst>
            <pc:docMk/>
            <pc:sldMk cId="3737154969" sldId="287"/>
            <ac:grpSpMk id="37" creationId="{C07D8100-9CA6-E01E-CDFF-7E5D8D151D65}"/>
          </ac:grpSpMkLst>
        </pc:grpChg>
        <pc:picChg chg="mod">
          <ac:chgData name="Taiwei Shi" userId="18fc5448-152c-4c10-97fa-c4cf61250841" providerId="ADAL" clId="{61A50716-61C8-5D53-BCB6-E98336B90047}" dt="2026-04-03T02:50:01.486" v="1925"/>
          <ac:picMkLst>
            <pc:docMk/>
            <pc:sldMk cId="3737154969" sldId="287"/>
            <ac:picMk id="34" creationId="{111D13BB-90A5-4DB3-38C8-4B3070A6C35E}"/>
          </ac:picMkLst>
        </pc:picChg>
      </pc:sldChg>
      <pc:sldChg chg="delSp mod modAnim">
        <pc:chgData name="Taiwei Shi" userId="18fc5448-152c-4c10-97fa-c4cf61250841" providerId="ADAL" clId="{61A50716-61C8-5D53-BCB6-E98336B90047}" dt="2026-04-07T18:56:03.706" v="3547" actId="478"/>
        <pc:sldMkLst>
          <pc:docMk/>
          <pc:sldMk cId="3628514549" sldId="324"/>
        </pc:sldMkLst>
      </pc:sldChg>
      <pc:sldChg chg="delSp mod">
        <pc:chgData name="Taiwei Shi" userId="18fc5448-152c-4c10-97fa-c4cf61250841" providerId="ADAL" clId="{61A50716-61C8-5D53-BCB6-E98336B90047}" dt="2026-04-07T19:14:53.059" v="3704" actId="478"/>
        <pc:sldMkLst>
          <pc:docMk/>
          <pc:sldMk cId="2492017125" sldId="325"/>
        </pc:sldMkLst>
      </pc:sldChg>
      <pc:sldChg chg="addSp delSp modSp mod">
        <pc:chgData name="Taiwei Shi" userId="18fc5448-152c-4c10-97fa-c4cf61250841" providerId="ADAL" clId="{61A50716-61C8-5D53-BCB6-E98336B90047}" dt="2026-04-07T18:56:30.128" v="3554" actId="478"/>
        <pc:sldMkLst>
          <pc:docMk/>
          <pc:sldMk cId="2755185170" sldId="327"/>
        </pc:sldMkLst>
      </pc:sldChg>
      <pc:sldChg chg="delSp mod">
        <pc:chgData name="Taiwei Shi" userId="18fc5448-152c-4c10-97fa-c4cf61250841" providerId="ADAL" clId="{61A50716-61C8-5D53-BCB6-E98336B90047}" dt="2026-04-07T18:56:43.682" v="3556" actId="478"/>
        <pc:sldMkLst>
          <pc:docMk/>
          <pc:sldMk cId="2410395514" sldId="329"/>
        </pc:sldMkLst>
      </pc:sldChg>
      <pc:sldChg chg="delSp mod">
        <pc:chgData name="Taiwei Shi" userId="18fc5448-152c-4c10-97fa-c4cf61250841" providerId="ADAL" clId="{61A50716-61C8-5D53-BCB6-E98336B90047}" dt="2026-04-07T18:56:45.950" v="3557" actId="478"/>
        <pc:sldMkLst>
          <pc:docMk/>
          <pc:sldMk cId="861294398" sldId="331"/>
        </pc:sldMkLst>
      </pc:sldChg>
      <pc:sldChg chg="delSp mod">
        <pc:chgData name="Taiwei Shi" userId="18fc5448-152c-4c10-97fa-c4cf61250841" providerId="ADAL" clId="{61A50716-61C8-5D53-BCB6-E98336B90047}" dt="2026-04-07T18:56:48.216" v="3558" actId="478"/>
        <pc:sldMkLst>
          <pc:docMk/>
          <pc:sldMk cId="3083580102" sldId="332"/>
        </pc:sldMkLst>
      </pc:sldChg>
      <pc:sldChg chg="delSp mod">
        <pc:chgData name="Taiwei Shi" userId="18fc5448-152c-4c10-97fa-c4cf61250841" providerId="ADAL" clId="{61A50716-61C8-5D53-BCB6-E98336B90047}" dt="2026-04-07T18:56:49.812" v="3559" actId="478"/>
        <pc:sldMkLst>
          <pc:docMk/>
          <pc:sldMk cId="568584704" sldId="333"/>
        </pc:sldMkLst>
      </pc:sldChg>
      <pc:sldChg chg="delSp mod">
        <pc:chgData name="Taiwei Shi" userId="18fc5448-152c-4c10-97fa-c4cf61250841" providerId="ADAL" clId="{61A50716-61C8-5D53-BCB6-E98336B90047}" dt="2026-04-07T18:56:52.934" v="3560" actId="478"/>
        <pc:sldMkLst>
          <pc:docMk/>
          <pc:sldMk cId="3286253251" sldId="334"/>
        </pc:sldMkLst>
      </pc:sldChg>
      <pc:sldChg chg="addSp delSp modSp mod modAnim modNotesTx">
        <pc:chgData name="Taiwei Shi" userId="18fc5448-152c-4c10-97fa-c4cf61250841" providerId="ADAL" clId="{61A50716-61C8-5D53-BCB6-E98336B90047}" dt="2026-04-07T19:18:17.504" v="3978" actId="20577"/>
        <pc:sldMkLst>
          <pc:docMk/>
          <pc:sldMk cId="1289733112" sldId="336"/>
        </pc:sldMkLst>
        <pc:spChg chg="add mod">
          <ac:chgData name="Taiwei Shi" userId="18fc5448-152c-4c10-97fa-c4cf61250841" providerId="ADAL" clId="{61A50716-61C8-5D53-BCB6-E98336B90047}" dt="2026-04-07T19:17:38.285" v="3866" actId="1076"/>
          <ac:spMkLst>
            <pc:docMk/>
            <pc:sldMk cId="1289733112" sldId="336"/>
            <ac:spMk id="4" creationId="{D249B19B-94E9-7EB5-6A47-81DB665230FA}"/>
          </ac:spMkLst>
        </pc:spChg>
      </pc:sldChg>
      <pc:sldChg chg="delSp mod">
        <pc:chgData name="Taiwei Shi" userId="18fc5448-152c-4c10-97fa-c4cf61250841" providerId="ADAL" clId="{61A50716-61C8-5D53-BCB6-E98336B90047}" dt="2026-04-07T18:56:59.165" v="3563" actId="478"/>
        <pc:sldMkLst>
          <pc:docMk/>
          <pc:sldMk cId="685818282" sldId="337"/>
        </pc:sldMkLst>
      </pc:sldChg>
      <pc:sldChg chg="delSp mod">
        <pc:chgData name="Taiwei Shi" userId="18fc5448-152c-4c10-97fa-c4cf61250841" providerId="ADAL" clId="{61A50716-61C8-5D53-BCB6-E98336B90047}" dt="2026-04-07T18:57:00.941" v="3564" actId="478"/>
        <pc:sldMkLst>
          <pc:docMk/>
          <pc:sldMk cId="3906841417" sldId="338"/>
        </pc:sldMkLst>
      </pc:sldChg>
      <pc:sldChg chg="delSp mod">
        <pc:chgData name="Taiwei Shi" userId="18fc5448-152c-4c10-97fa-c4cf61250841" providerId="ADAL" clId="{61A50716-61C8-5D53-BCB6-E98336B90047}" dt="2026-04-07T19:15:30.199" v="3705" actId="478"/>
        <pc:sldMkLst>
          <pc:docMk/>
          <pc:sldMk cId="4155886772" sldId="341"/>
        </pc:sldMkLst>
      </pc:sldChg>
      <pc:sldChg chg="delSp mod">
        <pc:chgData name="Taiwei Shi" userId="18fc5448-152c-4c10-97fa-c4cf61250841" providerId="ADAL" clId="{61A50716-61C8-5D53-BCB6-E98336B90047}" dt="2026-04-07T18:56:54.566" v="3561" actId="478"/>
        <pc:sldMkLst>
          <pc:docMk/>
          <pc:sldMk cId="1156039770" sldId="358"/>
        </pc:sldMkLst>
      </pc:sldChg>
      <pc:sldChg chg="delSp add mod delAnim">
        <pc:chgData name="Taiwei Shi" userId="18fc5448-152c-4c10-97fa-c4cf61250841" providerId="ADAL" clId="{61A50716-61C8-5D53-BCB6-E98336B90047}" dt="2026-04-07T18:56:01.447" v="3546" actId="478"/>
        <pc:sldMkLst>
          <pc:docMk/>
          <pc:sldMk cId="4128955069" sldId="375"/>
        </pc:sldMkLst>
      </pc:sldChg>
      <pc:sldChg chg="addSp delSp modSp add mod modTransition addAnim delAnim modAnim">
        <pc:chgData name="Taiwei Shi" userId="18fc5448-152c-4c10-97fa-c4cf61250841" providerId="ADAL" clId="{61A50716-61C8-5D53-BCB6-E98336B90047}" dt="2026-04-07T18:56:17.396" v="3550" actId="478"/>
        <pc:sldMkLst>
          <pc:docMk/>
          <pc:sldMk cId="4007203969" sldId="376"/>
        </pc:sldMkLst>
        <pc:spChg chg="mod">
          <ac:chgData name="Taiwei Shi" userId="18fc5448-152c-4c10-97fa-c4cf61250841" providerId="ADAL" clId="{61A50716-61C8-5D53-BCB6-E98336B90047}" dt="2026-04-03T04:17:20.206" v="3107" actId="113"/>
          <ac:spMkLst>
            <pc:docMk/>
            <pc:sldMk cId="4007203969" sldId="376"/>
            <ac:spMk id="2" creationId="{70333E96-3284-A787-2019-DE5EB1A5BBA8}"/>
          </ac:spMkLst>
        </pc:spChg>
        <pc:spChg chg="add mod">
          <ac:chgData name="Taiwei Shi" userId="18fc5448-152c-4c10-97fa-c4cf61250841" providerId="ADAL" clId="{61A50716-61C8-5D53-BCB6-E98336B90047}" dt="2026-04-03T03:49:55.366" v="2610" actId="1076"/>
          <ac:spMkLst>
            <pc:docMk/>
            <pc:sldMk cId="4007203969" sldId="376"/>
            <ac:spMk id="5" creationId="{CCBEC423-4E9E-0D5B-87A6-7631CF062348}"/>
          </ac:spMkLst>
        </pc:spChg>
        <pc:spChg chg="add mod">
          <ac:chgData name="Taiwei Shi" userId="18fc5448-152c-4c10-97fa-c4cf61250841" providerId="ADAL" clId="{61A50716-61C8-5D53-BCB6-E98336B90047}" dt="2026-04-03T03:49:55.366" v="2610" actId="1076"/>
          <ac:spMkLst>
            <pc:docMk/>
            <pc:sldMk cId="4007203969" sldId="376"/>
            <ac:spMk id="9" creationId="{B0E841B7-0ED1-0974-A19B-97832D13501E}"/>
          </ac:spMkLst>
        </pc:spChg>
        <pc:spChg chg="add mod">
          <ac:chgData name="Taiwei Shi" userId="18fc5448-152c-4c10-97fa-c4cf61250841" providerId="ADAL" clId="{61A50716-61C8-5D53-BCB6-E98336B90047}" dt="2026-04-03T03:49:55.366" v="2610" actId="1076"/>
          <ac:spMkLst>
            <pc:docMk/>
            <pc:sldMk cId="4007203969" sldId="376"/>
            <ac:spMk id="12" creationId="{D95A0C40-A20C-812C-AFE8-82F1495DB465}"/>
          </ac:spMkLst>
        </pc:spChg>
        <pc:spChg chg="add mod">
          <ac:chgData name="Taiwei Shi" userId="18fc5448-152c-4c10-97fa-c4cf61250841" providerId="ADAL" clId="{61A50716-61C8-5D53-BCB6-E98336B90047}" dt="2026-04-03T03:49:55.366" v="2610" actId="1076"/>
          <ac:spMkLst>
            <pc:docMk/>
            <pc:sldMk cId="4007203969" sldId="376"/>
            <ac:spMk id="13" creationId="{B2D84514-C5F2-6001-D670-FF5F7D49EDCB}"/>
          </ac:spMkLst>
        </pc:spChg>
        <pc:spChg chg="add mod">
          <ac:chgData name="Taiwei Shi" userId="18fc5448-152c-4c10-97fa-c4cf61250841" providerId="ADAL" clId="{61A50716-61C8-5D53-BCB6-E98336B90047}" dt="2026-04-03T04:15:14.288" v="3042" actId="14100"/>
          <ac:spMkLst>
            <pc:docMk/>
            <pc:sldMk cId="4007203969" sldId="376"/>
            <ac:spMk id="15" creationId="{BFEDC869-E45A-024E-E538-148C523AB1FF}"/>
          </ac:spMkLst>
        </pc:spChg>
        <pc:picChg chg="add del mod">
          <ac:chgData name="Taiwei Shi" userId="18fc5448-152c-4c10-97fa-c4cf61250841" providerId="ADAL" clId="{61A50716-61C8-5D53-BCB6-E98336B90047}" dt="2026-04-03T03:49:55.366" v="2610" actId="1076"/>
          <ac:picMkLst>
            <pc:docMk/>
            <pc:sldMk cId="4007203969" sldId="376"/>
            <ac:picMk id="6" creationId="{9253714A-250E-C2E0-DADC-95E889DCBFB2}"/>
          </ac:picMkLst>
        </pc:picChg>
        <pc:picChg chg="add mod">
          <ac:chgData name="Taiwei Shi" userId="18fc5448-152c-4c10-97fa-c4cf61250841" providerId="ADAL" clId="{61A50716-61C8-5D53-BCB6-E98336B90047}" dt="2026-04-03T03:50:10.587" v="2615" actId="167"/>
          <ac:picMkLst>
            <pc:docMk/>
            <pc:sldMk cId="4007203969" sldId="376"/>
            <ac:picMk id="16" creationId="{AAD5029A-E8B4-8347-54C2-1EC77B165172}"/>
          </ac:picMkLst>
        </pc:picChg>
        <pc:cxnChg chg="add mod">
          <ac:chgData name="Taiwei Shi" userId="18fc5448-152c-4c10-97fa-c4cf61250841" providerId="ADAL" clId="{61A50716-61C8-5D53-BCB6-E98336B90047}" dt="2026-04-03T03:49:55.366" v="2610" actId="1076"/>
          <ac:cxnSpMkLst>
            <pc:docMk/>
            <pc:sldMk cId="4007203969" sldId="376"/>
            <ac:cxnSpMk id="10" creationId="{06584694-47D1-83D9-4E41-FDBCF43F99DA}"/>
          </ac:cxnSpMkLst>
        </pc:cxnChg>
        <pc:cxnChg chg="add mod">
          <ac:chgData name="Taiwei Shi" userId="18fc5448-152c-4c10-97fa-c4cf61250841" providerId="ADAL" clId="{61A50716-61C8-5D53-BCB6-E98336B90047}" dt="2026-04-03T03:49:55.366" v="2610" actId="1076"/>
          <ac:cxnSpMkLst>
            <pc:docMk/>
            <pc:sldMk cId="4007203969" sldId="376"/>
            <ac:cxnSpMk id="11" creationId="{8C09F601-AB6A-6E7D-157C-CC540D236DFF}"/>
          </ac:cxnSpMkLst>
        </pc:cxnChg>
      </pc:sldChg>
      <pc:sldChg chg="addSp delSp modSp add mod delAnim modAnim">
        <pc:chgData name="Taiwei Shi" userId="18fc5448-152c-4c10-97fa-c4cf61250841" providerId="ADAL" clId="{61A50716-61C8-5D53-BCB6-E98336B90047}" dt="2026-04-07T18:56:13.448" v="3548" actId="478"/>
        <pc:sldMkLst>
          <pc:docMk/>
          <pc:sldMk cId="3066344964" sldId="377"/>
        </pc:sldMkLst>
        <pc:spChg chg="add mod">
          <ac:chgData name="Taiwei Shi" userId="18fc5448-152c-4c10-97fa-c4cf61250841" providerId="ADAL" clId="{61A50716-61C8-5D53-BCB6-E98336B90047}" dt="2026-04-03T04:00:47.291" v="2676" actId="14100"/>
          <ac:spMkLst>
            <pc:docMk/>
            <pc:sldMk cId="3066344964" sldId="377"/>
            <ac:spMk id="7" creationId="{B9C7707E-4F4A-3F25-C033-C9EB8D07D2EA}"/>
          </ac:spMkLst>
        </pc:spChg>
        <pc:spChg chg="add mod">
          <ac:chgData name="Taiwei Shi" userId="18fc5448-152c-4c10-97fa-c4cf61250841" providerId="ADAL" clId="{61A50716-61C8-5D53-BCB6-E98336B90047}" dt="2026-04-03T04:04:30.006" v="2694" actId="1076"/>
          <ac:spMkLst>
            <pc:docMk/>
            <pc:sldMk cId="3066344964" sldId="377"/>
            <ac:spMk id="16" creationId="{80F485BA-9C17-6D6F-120D-2AB112CDE0A2}"/>
          </ac:spMkLst>
        </pc:spChg>
        <pc:spChg chg="add mod">
          <ac:chgData name="Taiwei Shi" userId="18fc5448-152c-4c10-97fa-c4cf61250841" providerId="ADAL" clId="{61A50716-61C8-5D53-BCB6-E98336B90047}" dt="2026-04-03T04:04:26.939" v="2693" actId="1076"/>
          <ac:spMkLst>
            <pc:docMk/>
            <pc:sldMk cId="3066344964" sldId="377"/>
            <ac:spMk id="17" creationId="{22AE6CD8-0584-3015-D885-71B6D184BDF6}"/>
          </ac:spMkLst>
        </pc:spChg>
        <pc:spChg chg="add mod">
          <ac:chgData name="Taiwei Shi" userId="18fc5448-152c-4c10-97fa-c4cf61250841" providerId="ADAL" clId="{61A50716-61C8-5D53-BCB6-E98336B90047}" dt="2026-04-03T04:12:30.728" v="2865" actId="20577"/>
          <ac:spMkLst>
            <pc:docMk/>
            <pc:sldMk cId="3066344964" sldId="377"/>
            <ac:spMk id="36" creationId="{E313362A-6C3C-356D-F714-953376FE9906}"/>
          </ac:spMkLst>
        </pc:spChg>
        <pc:cxnChg chg="add mod">
          <ac:chgData name="Taiwei Shi" userId="18fc5448-152c-4c10-97fa-c4cf61250841" providerId="ADAL" clId="{61A50716-61C8-5D53-BCB6-E98336B90047}" dt="2026-04-03T04:05:29.016" v="2705" actId="208"/>
          <ac:cxnSpMkLst>
            <pc:docMk/>
            <pc:sldMk cId="3066344964" sldId="377"/>
            <ac:cxnSpMk id="19" creationId="{EF5895EE-91A5-15DE-8C87-DAF01CB051E0}"/>
          </ac:cxnSpMkLst>
        </pc:cxnChg>
        <pc:cxnChg chg="add mod">
          <ac:chgData name="Taiwei Shi" userId="18fc5448-152c-4c10-97fa-c4cf61250841" providerId="ADAL" clId="{61A50716-61C8-5D53-BCB6-E98336B90047}" dt="2026-04-03T04:05:31.858" v="2706" actId="208"/>
          <ac:cxnSpMkLst>
            <pc:docMk/>
            <pc:sldMk cId="3066344964" sldId="377"/>
            <ac:cxnSpMk id="21" creationId="{7A318640-F644-159B-90B4-581BAD0F8C07}"/>
          </ac:cxnSpMkLst>
        </pc:cxnChg>
        <pc:cxnChg chg="add mod">
          <ac:chgData name="Taiwei Shi" userId="18fc5448-152c-4c10-97fa-c4cf61250841" providerId="ADAL" clId="{61A50716-61C8-5D53-BCB6-E98336B90047}" dt="2026-04-03T04:05:26.674" v="2704" actId="208"/>
          <ac:cxnSpMkLst>
            <pc:docMk/>
            <pc:sldMk cId="3066344964" sldId="377"/>
            <ac:cxnSpMk id="27" creationId="{40CA3F67-937A-37FC-7D97-D71C3BEA2CAB}"/>
          </ac:cxnSpMkLst>
        </pc:cxnChg>
      </pc:sldChg>
      <pc:sldChg chg="addSp delSp modSp add mod modTransition modAnim">
        <pc:chgData name="Taiwei Shi" userId="18fc5448-152c-4c10-97fa-c4cf61250841" providerId="ADAL" clId="{61A50716-61C8-5D53-BCB6-E98336B90047}" dt="2026-04-07T18:56:19.928" v="3551" actId="478"/>
        <pc:sldMkLst>
          <pc:docMk/>
          <pc:sldMk cId="993141173" sldId="378"/>
        </pc:sldMkLst>
        <pc:spChg chg="mod">
          <ac:chgData name="Taiwei Shi" userId="18fc5448-152c-4c10-97fa-c4cf61250841" providerId="ADAL" clId="{61A50716-61C8-5D53-BCB6-E98336B90047}" dt="2026-04-03T04:17:29.275" v="3108" actId="113"/>
          <ac:spMkLst>
            <pc:docMk/>
            <pc:sldMk cId="993141173" sldId="378"/>
            <ac:spMk id="2" creationId="{A383A17F-A795-6CFF-16C8-72DAAB2A6DA6}"/>
          </ac:spMkLst>
        </pc:spChg>
        <pc:spChg chg="add mod">
          <ac:chgData name="Taiwei Shi" userId="18fc5448-152c-4c10-97fa-c4cf61250841" providerId="ADAL" clId="{61A50716-61C8-5D53-BCB6-E98336B90047}" dt="2026-04-03T04:20:02.615" v="3126" actId="1076"/>
          <ac:spMkLst>
            <pc:docMk/>
            <pc:sldMk cId="993141173" sldId="378"/>
            <ac:spMk id="4" creationId="{74FE3DBA-2F38-D96A-26F6-07699ED6397E}"/>
          </ac:spMkLst>
        </pc:spChg>
        <pc:cxnChg chg="add mod">
          <ac:chgData name="Taiwei Shi" userId="18fc5448-152c-4c10-97fa-c4cf61250841" providerId="ADAL" clId="{61A50716-61C8-5D53-BCB6-E98336B90047}" dt="2026-04-03T04:20:02.615" v="3126" actId="1076"/>
          <ac:cxnSpMkLst>
            <pc:docMk/>
            <pc:sldMk cId="993141173" sldId="378"/>
            <ac:cxnSpMk id="14" creationId="{1AC2006B-1570-CFE2-1A16-58435DD25C34}"/>
          </ac:cxnSpMkLst>
        </pc:cxnChg>
      </pc:sldChg>
      <pc:sldChg chg="delSp modSp add mod delAnim">
        <pc:chgData name="Taiwei Shi" userId="18fc5448-152c-4c10-97fa-c4cf61250841" providerId="ADAL" clId="{61A50716-61C8-5D53-BCB6-E98336B90047}" dt="2026-04-07T18:56:15.964" v="3549" actId="478"/>
        <pc:sldMkLst>
          <pc:docMk/>
          <pc:sldMk cId="2580012455" sldId="379"/>
        </pc:sldMkLst>
        <pc:spChg chg="mod">
          <ac:chgData name="Taiwei Shi" userId="18fc5448-152c-4c10-97fa-c4cf61250841" providerId="ADAL" clId="{61A50716-61C8-5D53-BCB6-E98336B90047}" dt="2026-04-03T04:17:09.756" v="3105" actId="113"/>
          <ac:spMkLst>
            <pc:docMk/>
            <pc:sldMk cId="2580012455" sldId="379"/>
            <ac:spMk id="2" creationId="{A6DF0CCF-54DD-DBA0-38CF-3A36B011AA9F}"/>
          </ac:spMkLst>
        </pc:spChg>
      </pc:sldChg>
      <pc:sldChg chg="delSp modSp add mod">
        <pc:chgData name="Taiwei Shi" userId="18fc5448-152c-4c10-97fa-c4cf61250841" providerId="ADAL" clId="{61A50716-61C8-5D53-BCB6-E98336B90047}" dt="2026-04-25T22:42:51.938" v="3980" actId="1076"/>
        <pc:sldMkLst>
          <pc:docMk/>
          <pc:sldMk cId="1115383726" sldId="380"/>
        </pc:sldMkLst>
        <pc:spChg chg="mod">
          <ac:chgData name="Taiwei Shi" userId="18fc5448-152c-4c10-97fa-c4cf61250841" providerId="ADAL" clId="{61A50716-61C8-5D53-BCB6-E98336B90047}" dt="2026-04-25T22:42:51.938" v="3980" actId="1076"/>
          <ac:spMkLst>
            <pc:docMk/>
            <pc:sldMk cId="1115383726" sldId="380"/>
            <ac:spMk id="5" creationId="{611D3BBA-69AC-3FBE-431B-D42E80A18FAE}"/>
          </ac:spMkLst>
        </pc:spChg>
        <pc:spChg chg="del mod">
          <ac:chgData name="Taiwei Shi" userId="18fc5448-152c-4c10-97fa-c4cf61250841" providerId="ADAL" clId="{61A50716-61C8-5D53-BCB6-E98336B90047}" dt="2026-04-25T22:42:49.879" v="3979" actId="478"/>
          <ac:spMkLst>
            <pc:docMk/>
            <pc:sldMk cId="1115383726" sldId="380"/>
            <ac:spMk id="25" creationId="{F10C9910-1BF8-16EC-2C7D-982DB46DF586}"/>
          </ac:spMkLst>
        </pc:spChg>
        <pc:spChg chg="mod">
          <ac:chgData name="Taiwei Shi" userId="18fc5448-152c-4c10-97fa-c4cf61250841" providerId="ADAL" clId="{61A50716-61C8-5D53-BCB6-E98336B90047}" dt="2026-04-03T06:25:21.462" v="3430" actId="20577"/>
          <ac:spMkLst>
            <pc:docMk/>
            <pc:sldMk cId="1115383726" sldId="380"/>
            <ac:spMk id="46" creationId="{3C388E0F-647B-C394-2C3B-5D72FF2C8CD9}"/>
          </ac:spMkLst>
        </pc:spChg>
      </pc:sldChg>
      <pc:sldChg chg="delSp mod">
        <pc:chgData name="Taiwei Shi" userId="18fc5448-152c-4c10-97fa-c4cf61250841" providerId="ADAL" clId="{61A50716-61C8-5D53-BCB6-E98336B90047}" dt="2026-04-07T18:56:41.331" v="3555" actId="478"/>
        <pc:sldMkLst>
          <pc:docMk/>
          <pc:sldMk cId="1276179275" sldId="385"/>
        </pc:sldMkLst>
      </pc:sldChg>
      <pc:sldChg chg="addSp delSp modSp new mod">
        <pc:chgData name="Taiwei Shi" userId="18fc5448-152c-4c10-97fa-c4cf61250841" providerId="ADAL" clId="{61A50716-61C8-5D53-BCB6-E98336B90047}" dt="2026-04-07T19:07:36.483" v="3607" actId="1076"/>
        <pc:sldMkLst>
          <pc:docMk/>
          <pc:sldMk cId="3000219133" sldId="386"/>
        </pc:sldMkLst>
        <pc:spChg chg="mod">
          <ac:chgData name="Taiwei Shi" userId="18fc5448-152c-4c10-97fa-c4cf61250841" providerId="ADAL" clId="{61A50716-61C8-5D53-BCB6-E98336B90047}" dt="2026-04-07T19:07:06.481" v="3601" actId="20577"/>
          <ac:spMkLst>
            <pc:docMk/>
            <pc:sldMk cId="3000219133" sldId="386"/>
            <ac:spMk id="2" creationId="{B87EE9C5-3FD0-9A11-CF28-A239C8A6A099}"/>
          </ac:spMkLst>
        </pc:spChg>
        <pc:picChg chg="add mod">
          <ac:chgData name="Taiwei Shi" userId="18fc5448-152c-4c10-97fa-c4cf61250841" providerId="ADAL" clId="{61A50716-61C8-5D53-BCB6-E98336B90047}" dt="2026-04-07T19:07:36.483" v="3607" actId="1076"/>
          <ac:picMkLst>
            <pc:docMk/>
            <pc:sldMk cId="3000219133" sldId="386"/>
            <ac:picMk id="5" creationId="{CF1A6FC6-FCF1-CBF1-3651-B2C95B0BAF28}"/>
          </ac:picMkLst>
        </pc:picChg>
      </pc:sldChg>
      <pc:sldChg chg="addSp delSp modSp add mod">
        <pc:chgData name="Taiwei Shi" userId="18fc5448-152c-4c10-97fa-c4cf61250841" providerId="ADAL" clId="{61A50716-61C8-5D53-BCB6-E98336B90047}" dt="2026-04-07T19:11:38.434" v="3688" actId="403"/>
        <pc:sldMkLst>
          <pc:docMk/>
          <pc:sldMk cId="621178991" sldId="387"/>
        </pc:sldMkLst>
        <pc:spChg chg="mod">
          <ac:chgData name="Taiwei Shi" userId="18fc5448-152c-4c10-97fa-c4cf61250841" providerId="ADAL" clId="{61A50716-61C8-5D53-BCB6-E98336B90047}" dt="2026-04-07T19:10:26.783" v="3671" actId="20577"/>
          <ac:spMkLst>
            <pc:docMk/>
            <pc:sldMk cId="621178991" sldId="387"/>
            <ac:spMk id="2" creationId="{BCDF8F97-713B-9426-A68F-D57FC15FA0A0}"/>
          </ac:spMkLst>
        </pc:spChg>
        <pc:spChg chg="add mod">
          <ac:chgData name="Taiwei Shi" userId="18fc5448-152c-4c10-97fa-c4cf61250841" providerId="ADAL" clId="{61A50716-61C8-5D53-BCB6-E98336B90047}" dt="2026-04-07T19:11:38.434" v="3688" actId="403"/>
          <ac:spMkLst>
            <pc:docMk/>
            <pc:sldMk cId="621178991" sldId="387"/>
            <ac:spMk id="7" creationId="{465BB9A5-1042-78D2-43EA-AAA466C5D681}"/>
          </ac:spMkLst>
        </pc:spChg>
        <pc:picChg chg="add mod">
          <ac:chgData name="Taiwei Shi" userId="18fc5448-152c-4c10-97fa-c4cf61250841" providerId="ADAL" clId="{61A50716-61C8-5D53-BCB6-E98336B90047}" dt="2026-04-07T19:09:00.938" v="3623" actId="1076"/>
          <ac:picMkLst>
            <pc:docMk/>
            <pc:sldMk cId="621178991" sldId="387"/>
            <ac:picMk id="4" creationId="{5EAD33BA-23D0-2C75-5715-910FAD1CF6EF}"/>
          </ac:picMkLst>
        </pc:picChg>
      </pc:sldChg>
      <pc:sldChg chg="addSp delSp modSp add mod">
        <pc:chgData name="Taiwei Shi" userId="18fc5448-152c-4c10-97fa-c4cf61250841" providerId="ADAL" clId="{61A50716-61C8-5D53-BCB6-E98336B90047}" dt="2026-04-07T19:13:09.161" v="3703" actId="1076"/>
        <pc:sldMkLst>
          <pc:docMk/>
          <pc:sldMk cId="440136011" sldId="388"/>
        </pc:sldMkLst>
        <pc:spChg chg="mod">
          <ac:chgData name="Taiwei Shi" userId="18fc5448-152c-4c10-97fa-c4cf61250841" providerId="ADAL" clId="{61A50716-61C8-5D53-BCB6-E98336B90047}" dt="2026-04-07T19:13:09.161" v="3703" actId="1076"/>
          <ac:spMkLst>
            <pc:docMk/>
            <pc:sldMk cId="440136011" sldId="388"/>
            <ac:spMk id="7" creationId="{45439C51-9BD8-0AA4-F29A-E520E75BD881}"/>
          </ac:spMkLst>
        </pc:spChg>
        <pc:picChg chg="add mod">
          <ac:chgData name="Taiwei Shi" userId="18fc5448-152c-4c10-97fa-c4cf61250841" providerId="ADAL" clId="{61A50716-61C8-5D53-BCB6-E98336B90047}" dt="2026-04-07T19:13:07.010" v="3702" actId="1076"/>
          <ac:picMkLst>
            <pc:docMk/>
            <pc:sldMk cId="440136011" sldId="388"/>
            <ac:picMk id="1026" creationId="{F3051EEB-7A6D-8BBA-5244-7A40020D4559}"/>
          </ac:picMkLst>
        </pc:picChg>
      </pc:sldChg>
      <pc:sldMasterChg chg="delSldLayout">
        <pc:chgData name="Taiwei Shi" userId="18fc5448-152c-4c10-97fa-c4cf61250841" providerId="ADAL" clId="{61A50716-61C8-5D53-BCB6-E98336B90047}" dt="2026-04-07T19:07:51.617" v="3612" actId="2696"/>
        <pc:sldMasterMkLst>
          <pc:docMk/>
          <pc:sldMasterMk cId="0" sldId="2147483655"/>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963fd6ead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963fd6ead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63fd6ead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963fd6ead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idea is not new. Reinforcement learning was developed as an attempt to enable agents to learn from experience. </a:t>
            </a:r>
            <a:endParaRPr/>
          </a:p>
          <a:p>
            <a:pPr marL="0" lvl="0" indent="0" algn="l" rtl="0">
              <a:spcBef>
                <a:spcPts val="0"/>
              </a:spcBef>
              <a:spcAft>
                <a:spcPts val="0"/>
              </a:spcAft>
              <a:buNone/>
            </a:pPr>
            <a:endParaRPr/>
          </a:p>
          <a:p>
            <a:pPr marL="0" lvl="0" indent="0" algn="l" rtl="0">
              <a:spcBef>
                <a:spcPts val="0"/>
              </a:spcBef>
              <a:spcAft>
                <a:spcPts val="0"/>
              </a:spcAft>
              <a:buNone/>
            </a:pPr>
            <a:r>
              <a:rPr lang="en"/>
              <a:t>In reinforcement learning, an agent interacts with an environment, takes actions, observes the outcomes, and improves based on feedback. In this sense, reinforcement learning provides a framework for learning from experience.</a:t>
            </a:r>
            <a:endParaRPr/>
          </a:p>
          <a:p>
            <a:pPr marL="0" lvl="0" indent="0" algn="l" rtl="0">
              <a:spcBef>
                <a:spcPts val="0"/>
              </a:spcBef>
              <a:spcAft>
                <a:spcPts val="0"/>
              </a:spcAft>
              <a:buNone/>
            </a:pPr>
            <a:endParaRPr/>
          </a:p>
          <a:p>
            <a:pPr marL="0" lvl="0" indent="0" algn="l" rtl="0">
              <a:spcBef>
                <a:spcPts val="0"/>
              </a:spcBef>
              <a:spcAft>
                <a:spcPts val="0"/>
              </a:spcAft>
              <a:buNone/>
            </a:pPr>
            <a:r>
              <a:rPr lang="en"/>
              <a:t>However, in current language models, this idea is not yet fully realized. In this talk, I will show the current limitations of how reinforcement learning is used in LLMs, and how we can address 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05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don’t provide the goal, rules, etc. in the system prompts.</a:t>
            </a:r>
          </a:p>
        </p:txBody>
      </p:sp>
    </p:spTree>
    <p:extLst>
      <p:ext uri="{BB962C8B-B14F-4D97-AF65-F5344CB8AC3E}">
        <p14:creationId xmlns:p14="http://schemas.microsoft.com/office/powerpoint/2010/main" val="328626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963fd6ead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963fd6ead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963fd6ead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963fd6ead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63fd6ead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963fd6ead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63fd6ead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963fd6ead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963fd6ead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963fd6ead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963fd6ead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963fd6ead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963fd6eadb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963fd6eadb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963fd6eadb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963fd6eadb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41750" y="828900"/>
            <a:ext cx="8860500" cy="3485700"/>
          </a:xfrm>
          <a:prstGeom prst="roundRect">
            <a:avLst>
              <a:gd name="adj" fmla="val 345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1;p2"/>
          <p:cNvSpPr txBox="1">
            <a:spLocks noGrp="1"/>
          </p:cNvSpPr>
          <p:nvPr>
            <p:ph type="title"/>
          </p:nvPr>
        </p:nvSpPr>
        <p:spPr>
          <a:xfrm>
            <a:off x="559650" y="1983750"/>
            <a:ext cx="8024700" cy="1176000"/>
          </a:xfrm>
          <a:prstGeom prst="rect">
            <a:avLst/>
          </a:prstGeom>
        </p:spPr>
        <p:txBody>
          <a:bodyPr spcFirstLastPara="1" wrap="square" lIns="91425" tIns="91425" rIns="91425" bIns="91425" anchor="t" anchorCtr="0">
            <a:normAutofit/>
          </a:bodyPr>
          <a:lstStyle>
            <a:lvl1pPr lvl="0" algn="ctr">
              <a:spcBef>
                <a:spcPts val="0"/>
              </a:spcBef>
              <a:spcAft>
                <a:spcPts val="0"/>
              </a:spcAft>
              <a:buSzPts val="2700"/>
              <a:buFont typeface="Roboto"/>
              <a:buNone/>
              <a:defRPr sz="2700">
                <a:latin typeface="Arial" panose="020B0604020202020204" pitchFamily="34" charset="0"/>
                <a:ea typeface="Roboto"/>
                <a:cs typeface="Arial" panose="020B0604020202020204" pitchFamily="34" charset="0"/>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2" name="Google Shape;12;p2"/>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3"/>
        <p:cNvGrpSpPr/>
        <p:nvPr/>
      </p:nvGrpSpPr>
      <p:grpSpPr>
        <a:xfrm>
          <a:off x="0" y="0"/>
          <a:ext cx="0" cy="0"/>
          <a:chOff x="0" y="0"/>
          <a:chExt cx="0" cy="0"/>
        </a:xfrm>
      </p:grpSpPr>
      <p:sp>
        <p:nvSpPr>
          <p:cNvPr id="14" name="Google Shape;14;p3"/>
          <p:cNvSpPr/>
          <p:nvPr/>
        </p:nvSpPr>
        <p:spPr>
          <a:xfrm>
            <a:off x="116550" y="98400"/>
            <a:ext cx="8910900" cy="4946700"/>
          </a:xfrm>
          <a:prstGeom prst="roundRect">
            <a:avLst>
              <a:gd name="adj" fmla="val 2125"/>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3"/>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Font typeface="Roboto"/>
              <a:buNone/>
              <a:defRPr b="1">
                <a:latin typeface="Arial" panose="020B0604020202020204" pitchFamily="34" charset="0"/>
                <a:ea typeface="Roboto"/>
                <a:cs typeface="Arial" panose="020B0604020202020204" pitchFamily="34" charset="0"/>
                <a:sym typeface="Roboto"/>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a:endParaRPr dirty="0"/>
          </a:p>
        </p:txBody>
      </p:sp>
      <p:sp>
        <p:nvSpPr>
          <p:cNvPr id="16" name="Google Shape;16;p3"/>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 name="Content Placeholder 2">
            <a:extLst>
              <a:ext uri="{FF2B5EF4-FFF2-40B4-BE49-F238E27FC236}">
                <a16:creationId xmlns:a16="http://schemas.microsoft.com/office/drawing/2014/main" id="{42AB2635-516E-D8B4-A296-4E1473CF761E}"/>
              </a:ext>
            </a:extLst>
          </p:cNvPr>
          <p:cNvSpPr>
            <a:spLocks noGrp="1"/>
          </p:cNvSpPr>
          <p:nvPr>
            <p:ph sz="quarter" idx="13"/>
          </p:nvPr>
        </p:nvSpPr>
        <p:spPr>
          <a:xfrm>
            <a:off x="427038" y="1374775"/>
            <a:ext cx="8289925" cy="313372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s 1">
  <p:cSld name="TITLE_AND_BODY_1_1">
    <p:spTree>
      <p:nvGrpSpPr>
        <p:cNvPr id="1" name="Shape 77"/>
        <p:cNvGrpSpPr/>
        <p:nvPr/>
      </p:nvGrpSpPr>
      <p:grpSpPr>
        <a:xfrm>
          <a:off x="0" y="0"/>
          <a:ext cx="0" cy="0"/>
          <a:chOff x="0" y="0"/>
          <a:chExt cx="0" cy="0"/>
        </a:xfrm>
      </p:grpSpPr>
      <p:sp>
        <p:nvSpPr>
          <p:cNvPr id="78" name="Google Shape;78;p8"/>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8"/>
          <p:cNvSpPr/>
          <p:nvPr/>
        </p:nvSpPr>
        <p:spPr>
          <a:xfrm>
            <a:off x="240900" y="1584400"/>
            <a:ext cx="8662200" cy="772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8"/>
          <p:cNvSpPr txBox="1"/>
          <p:nvPr/>
        </p:nvSpPr>
        <p:spPr>
          <a:xfrm>
            <a:off x="351100" y="524275"/>
            <a:ext cx="1563300" cy="9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latin typeface="Arial" panose="020B0604020202020204" pitchFamily="34" charset="0"/>
              <a:ea typeface="Roboto"/>
              <a:cs typeface="Arial" panose="020B0604020202020204" pitchFamily="34" charset="0"/>
              <a:sym typeface="Roboto"/>
            </a:endParaRPr>
          </a:p>
        </p:txBody>
      </p:sp>
      <p:sp>
        <p:nvSpPr>
          <p:cNvPr id="81" name="Google Shape;81;p8"/>
          <p:cNvSpPr txBox="1"/>
          <p:nvPr/>
        </p:nvSpPr>
        <p:spPr>
          <a:xfrm>
            <a:off x="351100" y="3724350"/>
            <a:ext cx="1563300" cy="9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latin typeface="Arial" panose="020B0604020202020204" pitchFamily="34" charset="0"/>
              <a:ea typeface="Roboto"/>
              <a:cs typeface="Arial" panose="020B0604020202020204" pitchFamily="34" charset="0"/>
              <a:sym typeface="Roboto"/>
            </a:endParaRPr>
          </a:p>
        </p:txBody>
      </p:sp>
      <p:sp>
        <p:nvSpPr>
          <p:cNvPr id="82" name="Google Shape;82;p8"/>
          <p:cNvSpPr txBox="1"/>
          <p:nvPr/>
        </p:nvSpPr>
        <p:spPr>
          <a:xfrm>
            <a:off x="341625" y="2113138"/>
            <a:ext cx="1563300" cy="9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latin typeface="Arial" panose="020B0604020202020204" pitchFamily="34" charset="0"/>
              <a:ea typeface="Roboto"/>
              <a:cs typeface="Arial" panose="020B0604020202020204" pitchFamily="34" charset="0"/>
              <a:sym typeface="Roboto"/>
            </a:endParaRPr>
          </a:p>
        </p:txBody>
      </p:sp>
      <p:sp>
        <p:nvSpPr>
          <p:cNvPr id="83" name="Google Shape;83;p8"/>
          <p:cNvSpPr/>
          <p:nvPr/>
        </p:nvSpPr>
        <p:spPr>
          <a:xfrm>
            <a:off x="240900" y="2720475"/>
            <a:ext cx="8662200" cy="772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8"/>
          <p:cNvSpPr/>
          <p:nvPr/>
        </p:nvSpPr>
        <p:spPr>
          <a:xfrm>
            <a:off x="240900" y="3879000"/>
            <a:ext cx="8662200" cy="772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85200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r>
              <a:rPr lang="en-US" dirty="0"/>
              <a:t>Level 1</a:t>
            </a:r>
          </a:p>
          <a:p>
            <a:pPr lvl="1"/>
            <a:r>
              <a:rPr lang="en-US" dirty="0"/>
              <a:t>Level 2</a:t>
            </a:r>
          </a:p>
          <a:p>
            <a:pPr lvl="2"/>
            <a:r>
              <a:rPr lang="en-US" dirty="0"/>
              <a:t>Level 3</a:t>
            </a:r>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321147" y="1628536"/>
            <a:ext cx="8501706" cy="70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800" b="1" dirty="0"/>
              <a:t>Experiential Reinforcement Learning</a:t>
            </a:r>
            <a:endParaRPr sz="2800" b="1" dirty="0"/>
          </a:p>
        </p:txBody>
      </p:sp>
      <p:sp>
        <p:nvSpPr>
          <p:cNvPr id="90" name="Google Shape;90;p9"/>
          <p:cNvSpPr txBox="1"/>
          <p:nvPr/>
        </p:nvSpPr>
        <p:spPr>
          <a:xfrm>
            <a:off x="2640750" y="2853700"/>
            <a:ext cx="3862500" cy="8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dk1"/>
                </a:solidFill>
                <a:latin typeface="Roboto SemiBold"/>
                <a:ea typeface="Roboto SemiBold"/>
                <a:cs typeface="Roboto SemiBold"/>
                <a:sym typeface="Roboto SemiBold"/>
              </a:rPr>
              <a:t>Taiwei Shi</a:t>
            </a:r>
            <a:endParaRPr sz="1800" dirty="0">
              <a:solidFill>
                <a:schemeClr val="dk1"/>
              </a:solidFill>
              <a:latin typeface="Roboto SemiBold"/>
              <a:ea typeface="Roboto SemiBold"/>
              <a:cs typeface="Roboto SemiBold"/>
              <a:sym typeface="Roboto SemiBold"/>
            </a:endParaRPr>
          </a:p>
          <a:p>
            <a:pPr marL="0" lvl="0" indent="0" algn="ctr"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University of Southern California</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91" name="Google Shape;91;p9"/>
          <p:cNvSpPr/>
          <p:nvPr/>
        </p:nvSpPr>
        <p:spPr>
          <a:xfrm>
            <a:off x="2595675" y="3719100"/>
            <a:ext cx="1892400" cy="332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taiweis.com</a:t>
            </a:r>
            <a:endParaRPr/>
          </a:p>
        </p:txBody>
      </p:sp>
      <p:sp>
        <p:nvSpPr>
          <p:cNvPr id="92" name="Google Shape;92;p9"/>
          <p:cNvSpPr/>
          <p:nvPr/>
        </p:nvSpPr>
        <p:spPr>
          <a:xfrm>
            <a:off x="4632325" y="3719100"/>
            <a:ext cx="2004900" cy="332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taiweish@usc.edu</a:t>
            </a:r>
            <a:endParaRPr/>
          </a:p>
        </p:txBody>
      </p:sp>
      <p:pic>
        <p:nvPicPr>
          <p:cNvPr id="93" name="Google Shape;93;p9"/>
          <p:cNvPicPr preferRelativeResize="0"/>
          <p:nvPr/>
        </p:nvPicPr>
        <p:blipFill>
          <a:blip r:embed="rId3">
            <a:alphaModFix/>
          </a:blip>
          <a:stretch>
            <a:fillRect/>
          </a:stretch>
        </p:blipFill>
        <p:spPr>
          <a:xfrm>
            <a:off x="2640750" y="3767128"/>
            <a:ext cx="236350" cy="236350"/>
          </a:xfrm>
          <a:prstGeom prst="rect">
            <a:avLst/>
          </a:prstGeom>
          <a:noFill/>
          <a:ln>
            <a:noFill/>
          </a:ln>
        </p:spPr>
      </p:pic>
      <p:pic>
        <p:nvPicPr>
          <p:cNvPr id="94" name="Google Shape;94;p9"/>
          <p:cNvPicPr preferRelativeResize="0"/>
          <p:nvPr/>
        </p:nvPicPr>
        <p:blipFill>
          <a:blip r:embed="rId4">
            <a:alphaModFix/>
          </a:blip>
          <a:stretch>
            <a:fillRect/>
          </a:stretch>
        </p:blipFill>
        <p:spPr>
          <a:xfrm>
            <a:off x="4728475" y="3767125"/>
            <a:ext cx="236350" cy="23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LM Pipeline: Reinforcement Learning</a:t>
            </a:r>
            <a:endParaRPr dirty="0"/>
          </a:p>
        </p:txBody>
      </p:sp>
      <p:sp>
        <p:nvSpPr>
          <p:cNvPr id="192" name="Google Shape;192;p18"/>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93" name="Google Shape;193;p18"/>
          <p:cNvPicPr preferRelativeResize="0"/>
          <p:nvPr/>
        </p:nvPicPr>
        <p:blipFill>
          <a:blip r:embed="rId3">
            <a:alphaModFix/>
          </a:blip>
          <a:stretch>
            <a:fillRect/>
          </a:stretch>
        </p:blipFill>
        <p:spPr>
          <a:xfrm>
            <a:off x="1880313" y="1176000"/>
            <a:ext cx="5383376" cy="3662701"/>
          </a:xfrm>
          <a:prstGeom prst="rect">
            <a:avLst/>
          </a:prstGeom>
          <a:noFill/>
          <a:ln>
            <a:noFill/>
          </a:ln>
        </p:spPr>
      </p:pic>
      <p:sp>
        <p:nvSpPr>
          <p:cNvPr id="194" name="Google Shape;194;p18"/>
          <p:cNvSpPr txBox="1"/>
          <p:nvPr/>
        </p:nvSpPr>
        <p:spPr>
          <a:xfrm>
            <a:off x="1481688" y="3254300"/>
            <a:ext cx="6180600" cy="9948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solidFill>
                  <a:schemeClr val="lt1"/>
                </a:solidFill>
                <a:latin typeface="Arial" panose="020B0604020202020204" pitchFamily="34" charset="0"/>
                <a:ea typeface="Roboto"/>
                <a:cs typeface="Arial" panose="020B0604020202020204" pitchFamily="34" charset="0"/>
                <a:sym typeface="Roboto"/>
              </a:rPr>
              <a:t>Learning from experience is </a:t>
            </a:r>
            <a:endParaRPr sz="2500" b="1" dirty="0">
              <a:solidFill>
                <a:schemeClr val="lt1"/>
              </a:solidFill>
              <a:latin typeface="Arial" panose="020B0604020202020204" pitchFamily="34" charset="0"/>
              <a:ea typeface="Roboto"/>
              <a:cs typeface="Arial" panose="020B0604020202020204" pitchFamily="34" charset="0"/>
              <a:sym typeface="Roboto"/>
            </a:endParaRPr>
          </a:p>
          <a:p>
            <a:pPr marL="0" lvl="0" indent="0" algn="ctr" rtl="0">
              <a:spcBef>
                <a:spcPts val="0"/>
              </a:spcBef>
              <a:spcAft>
                <a:spcPts val="0"/>
              </a:spcAft>
              <a:buNone/>
            </a:pPr>
            <a:r>
              <a:rPr lang="en" sz="2500" b="1" dirty="0">
                <a:solidFill>
                  <a:schemeClr val="lt1"/>
                </a:solidFill>
                <a:latin typeface="Arial" panose="020B0604020202020204" pitchFamily="34" charset="0"/>
                <a:ea typeface="Roboto"/>
                <a:cs typeface="Arial" panose="020B0604020202020204" pitchFamily="34" charset="0"/>
                <a:sym typeface="Roboto"/>
              </a:rPr>
              <a:t>NOT fully realized in LMs yet</a:t>
            </a:r>
            <a:endParaRPr sz="2500" b="1" dirty="0">
              <a:solidFill>
                <a:schemeClr val="lt1"/>
              </a:solidFill>
              <a:latin typeface="Arial" panose="020B0604020202020204" pitchFamily="34" charset="0"/>
              <a:ea typeface="Roboto"/>
              <a:cs typeface="Arial" panose="020B0604020202020204"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6977F3-1E82-97DC-AA42-3141FF6B6F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Google Shape;217;p21">
            <a:extLst>
              <a:ext uri="{FF2B5EF4-FFF2-40B4-BE49-F238E27FC236}">
                <a16:creationId xmlns:a16="http://schemas.microsoft.com/office/drawing/2014/main" id="{2F9C8598-54FB-A4FE-B02B-7F21D07C8358}"/>
              </a:ext>
            </a:extLst>
          </p:cNvPr>
          <p:cNvSpPr/>
          <p:nvPr/>
        </p:nvSpPr>
        <p:spPr>
          <a:xfrm>
            <a:off x="1590294" y="2133104"/>
            <a:ext cx="1918200" cy="1608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Q: Tom has 12 candies. He gives 5 to his friend and then buys 3 more. How many candies does Tom have now?</a:t>
            </a:r>
            <a:endParaRPr dirty="0">
              <a:latin typeface="Arial" panose="020B0604020202020204" pitchFamily="34" charset="0"/>
              <a:ea typeface="Roboto"/>
              <a:cs typeface="Arial" panose="020B0604020202020204" pitchFamily="34" charset="0"/>
              <a:sym typeface="Roboto"/>
            </a:endParaRPr>
          </a:p>
        </p:txBody>
      </p:sp>
      <p:pic>
        <p:nvPicPr>
          <p:cNvPr id="5" name="Google Shape;218;p21">
            <a:extLst>
              <a:ext uri="{FF2B5EF4-FFF2-40B4-BE49-F238E27FC236}">
                <a16:creationId xmlns:a16="http://schemas.microsoft.com/office/drawing/2014/main" id="{E48BA5E0-1A57-2D47-C75E-C21D7A1F2BA5}"/>
              </a:ext>
            </a:extLst>
          </p:cNvPr>
          <p:cNvPicPr preferRelativeResize="0"/>
          <p:nvPr/>
        </p:nvPicPr>
        <p:blipFill>
          <a:blip r:embed="rId2">
            <a:alphaModFix/>
          </a:blip>
          <a:stretch>
            <a:fillRect/>
          </a:stretch>
        </p:blipFill>
        <p:spPr>
          <a:xfrm>
            <a:off x="4027772" y="2471154"/>
            <a:ext cx="932200" cy="932200"/>
          </a:xfrm>
          <a:prstGeom prst="rect">
            <a:avLst/>
          </a:prstGeom>
          <a:noFill/>
          <a:ln>
            <a:noFill/>
          </a:ln>
        </p:spPr>
      </p:pic>
      <p:sp>
        <p:nvSpPr>
          <p:cNvPr id="6" name="Google Shape;219;p21">
            <a:extLst>
              <a:ext uri="{FF2B5EF4-FFF2-40B4-BE49-F238E27FC236}">
                <a16:creationId xmlns:a16="http://schemas.microsoft.com/office/drawing/2014/main" id="{9C82071A-2FCD-76A6-BF65-BC79EAD11879}"/>
              </a:ext>
            </a:extLst>
          </p:cNvPr>
          <p:cNvSpPr/>
          <p:nvPr/>
        </p:nvSpPr>
        <p:spPr>
          <a:xfrm>
            <a:off x="5479248" y="1084049"/>
            <a:ext cx="2391600" cy="1165500"/>
          </a:xfrm>
          <a:prstGeom prst="roundRect">
            <a:avLst>
              <a:gd name="adj" fmla="val 16667"/>
            </a:avLst>
          </a:prstGeom>
          <a:solidFill>
            <a:srgbClr val="F8D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A: After Tom giving 5 candles away, he has 8 left. Then adding 3…</a:t>
            </a: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11</a:t>
            </a:r>
            <a:endParaRPr b="1" dirty="0">
              <a:latin typeface="Arial" panose="020B0604020202020204" pitchFamily="34" charset="0"/>
              <a:ea typeface="Roboto"/>
              <a:cs typeface="Arial" panose="020B0604020202020204" pitchFamily="34" charset="0"/>
              <a:sym typeface="Roboto"/>
            </a:endParaRPr>
          </a:p>
        </p:txBody>
      </p:sp>
      <p:sp>
        <p:nvSpPr>
          <p:cNvPr id="7" name="Google Shape;220;p21">
            <a:extLst>
              <a:ext uri="{FF2B5EF4-FFF2-40B4-BE49-F238E27FC236}">
                <a16:creationId xmlns:a16="http://schemas.microsoft.com/office/drawing/2014/main" id="{A22CDBF5-B550-0500-800F-61CF63DEA224}"/>
              </a:ext>
            </a:extLst>
          </p:cNvPr>
          <p:cNvSpPr/>
          <p:nvPr/>
        </p:nvSpPr>
        <p:spPr>
          <a:xfrm>
            <a:off x="5479253" y="3635249"/>
            <a:ext cx="2391600" cy="1165500"/>
          </a:xfrm>
          <a:prstGeom prst="roundRect">
            <a:avLst>
              <a:gd name="adj" fmla="val 16667"/>
            </a:avLst>
          </a:prstGeom>
          <a:solidFill>
            <a:srgbClr val="F8D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A: Tom has 12 candies. Adding 5 candles gives him 18. Then…</a:t>
            </a: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14</a:t>
            </a:r>
            <a:endParaRPr b="1" dirty="0">
              <a:latin typeface="Arial" panose="020B0604020202020204" pitchFamily="34" charset="0"/>
              <a:ea typeface="Roboto"/>
              <a:cs typeface="Arial" panose="020B0604020202020204" pitchFamily="34" charset="0"/>
              <a:sym typeface="Roboto"/>
            </a:endParaRPr>
          </a:p>
        </p:txBody>
      </p:sp>
      <p:sp>
        <p:nvSpPr>
          <p:cNvPr id="8" name="Google Shape;221;p21">
            <a:extLst>
              <a:ext uri="{FF2B5EF4-FFF2-40B4-BE49-F238E27FC236}">
                <a16:creationId xmlns:a16="http://schemas.microsoft.com/office/drawing/2014/main" id="{1A538B3E-C148-D92D-BFE8-CD8E40F5E265}"/>
              </a:ext>
            </a:extLst>
          </p:cNvPr>
          <p:cNvSpPr/>
          <p:nvPr/>
        </p:nvSpPr>
        <p:spPr>
          <a:xfrm>
            <a:off x="5479253" y="2354504"/>
            <a:ext cx="2391600" cy="1165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A: Tom starts with 12 candies. After giving 5 away, he has 7 left…</a:t>
            </a: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10</a:t>
            </a:r>
            <a:endParaRPr b="1" dirty="0">
              <a:latin typeface="Arial" panose="020B0604020202020204" pitchFamily="34" charset="0"/>
              <a:ea typeface="Roboto"/>
              <a:cs typeface="Arial" panose="020B0604020202020204" pitchFamily="34" charset="0"/>
              <a:sym typeface="Roboto"/>
            </a:endParaRPr>
          </a:p>
        </p:txBody>
      </p:sp>
      <p:cxnSp>
        <p:nvCxnSpPr>
          <p:cNvPr id="9" name="Google Shape;222;p21">
            <a:extLst>
              <a:ext uri="{FF2B5EF4-FFF2-40B4-BE49-F238E27FC236}">
                <a16:creationId xmlns:a16="http://schemas.microsoft.com/office/drawing/2014/main" id="{BFED2F25-CABF-732C-9D16-DABE16D9E2EA}"/>
              </a:ext>
            </a:extLst>
          </p:cNvPr>
          <p:cNvCxnSpPr>
            <a:stCxn id="4" idx="3"/>
            <a:endCxn id="5" idx="1"/>
          </p:cNvCxnSpPr>
          <p:nvPr/>
        </p:nvCxnSpPr>
        <p:spPr>
          <a:xfrm>
            <a:off x="3508494" y="2937254"/>
            <a:ext cx="519278" cy="0"/>
          </a:xfrm>
          <a:prstGeom prst="straightConnector1">
            <a:avLst/>
          </a:prstGeom>
          <a:noFill/>
          <a:ln w="19050" cap="flat" cmpd="sng">
            <a:solidFill>
              <a:schemeClr val="dk1"/>
            </a:solidFill>
            <a:prstDash val="solid"/>
            <a:round/>
            <a:headEnd type="none" w="med" len="med"/>
            <a:tailEnd type="triangle" w="med" len="med"/>
          </a:ln>
        </p:spPr>
      </p:cxnSp>
      <p:cxnSp>
        <p:nvCxnSpPr>
          <p:cNvPr id="10" name="Google Shape;223;p21">
            <a:extLst>
              <a:ext uri="{FF2B5EF4-FFF2-40B4-BE49-F238E27FC236}">
                <a16:creationId xmlns:a16="http://schemas.microsoft.com/office/drawing/2014/main" id="{0AAAE7E5-99AB-71FD-3839-8E5983E33E6E}"/>
              </a:ext>
            </a:extLst>
          </p:cNvPr>
          <p:cNvCxnSpPr>
            <a:cxnSpLocks/>
            <a:stCxn id="5" idx="3"/>
            <a:endCxn id="6" idx="1"/>
          </p:cNvCxnSpPr>
          <p:nvPr/>
        </p:nvCxnSpPr>
        <p:spPr>
          <a:xfrm flipV="1">
            <a:off x="4959972" y="1666799"/>
            <a:ext cx="519276" cy="1270455"/>
          </a:xfrm>
          <a:prstGeom prst="straightConnector1">
            <a:avLst/>
          </a:prstGeom>
          <a:noFill/>
          <a:ln w="19050" cap="flat" cmpd="sng">
            <a:solidFill>
              <a:schemeClr val="dk1"/>
            </a:solidFill>
            <a:prstDash val="solid"/>
            <a:round/>
            <a:headEnd type="none" w="med" len="med"/>
            <a:tailEnd type="triangle" w="med" len="med"/>
          </a:ln>
        </p:spPr>
      </p:cxnSp>
      <p:cxnSp>
        <p:nvCxnSpPr>
          <p:cNvPr id="11" name="Google Shape;224;p21">
            <a:extLst>
              <a:ext uri="{FF2B5EF4-FFF2-40B4-BE49-F238E27FC236}">
                <a16:creationId xmlns:a16="http://schemas.microsoft.com/office/drawing/2014/main" id="{6A36A7A1-AE92-6B4B-7796-14E3446A5D5A}"/>
              </a:ext>
            </a:extLst>
          </p:cNvPr>
          <p:cNvCxnSpPr>
            <a:stCxn id="5" idx="3"/>
            <a:endCxn id="8" idx="1"/>
          </p:cNvCxnSpPr>
          <p:nvPr/>
        </p:nvCxnSpPr>
        <p:spPr>
          <a:xfrm>
            <a:off x="4959972" y="2937254"/>
            <a:ext cx="519281" cy="0"/>
          </a:xfrm>
          <a:prstGeom prst="straightConnector1">
            <a:avLst/>
          </a:prstGeom>
          <a:noFill/>
          <a:ln w="19050" cap="flat" cmpd="sng">
            <a:solidFill>
              <a:schemeClr val="dk1"/>
            </a:solidFill>
            <a:prstDash val="solid"/>
            <a:round/>
            <a:headEnd type="none" w="med" len="med"/>
            <a:tailEnd type="triangle" w="med" len="med"/>
          </a:ln>
        </p:spPr>
      </p:cxnSp>
      <p:cxnSp>
        <p:nvCxnSpPr>
          <p:cNvPr id="12" name="Google Shape;225;p21">
            <a:extLst>
              <a:ext uri="{FF2B5EF4-FFF2-40B4-BE49-F238E27FC236}">
                <a16:creationId xmlns:a16="http://schemas.microsoft.com/office/drawing/2014/main" id="{D253E42D-6D3C-412D-DD72-73380F47F8FB}"/>
              </a:ext>
            </a:extLst>
          </p:cNvPr>
          <p:cNvCxnSpPr>
            <a:stCxn id="5" idx="3"/>
            <a:endCxn id="7" idx="1"/>
          </p:cNvCxnSpPr>
          <p:nvPr/>
        </p:nvCxnSpPr>
        <p:spPr>
          <a:xfrm>
            <a:off x="4959972" y="2937254"/>
            <a:ext cx="519281" cy="1280745"/>
          </a:xfrm>
          <a:prstGeom prst="straightConnector1">
            <a:avLst/>
          </a:prstGeom>
          <a:noFill/>
          <a:ln w="19050" cap="flat" cmpd="sng">
            <a:solidFill>
              <a:schemeClr val="dk1"/>
            </a:solidFill>
            <a:prstDash val="solid"/>
            <a:round/>
            <a:headEnd type="none" w="med" len="med"/>
            <a:tailEnd type="triangle" w="med" len="med"/>
          </a:ln>
        </p:spPr>
      </p:cxnSp>
      <p:sp>
        <p:nvSpPr>
          <p:cNvPr id="24" name="Title 1">
            <a:extLst>
              <a:ext uri="{FF2B5EF4-FFF2-40B4-BE49-F238E27FC236}">
                <a16:creationId xmlns:a16="http://schemas.microsoft.com/office/drawing/2014/main" id="{47DCF338-84C8-5124-4467-9C02E2400AC6}"/>
              </a:ext>
            </a:extLst>
          </p:cNvPr>
          <p:cNvSpPr>
            <a:spLocks noGrp="1"/>
          </p:cNvSpPr>
          <p:nvPr>
            <p:ph type="title"/>
          </p:nvPr>
        </p:nvSpPr>
        <p:spPr>
          <a:xfrm>
            <a:off x="427500" y="387300"/>
            <a:ext cx="8289000" cy="788700"/>
          </a:xfrm>
        </p:spPr>
        <p:txBody>
          <a:bodyPr/>
          <a:lstStyle/>
          <a:p>
            <a:r>
              <a:rPr lang="en-US" dirty="0"/>
              <a:t>RL relies on repeated trial-and-error</a:t>
            </a:r>
          </a:p>
        </p:txBody>
      </p:sp>
    </p:spTree>
    <p:extLst>
      <p:ext uri="{BB962C8B-B14F-4D97-AF65-F5344CB8AC3E}">
        <p14:creationId xmlns:p14="http://schemas.microsoft.com/office/powerpoint/2010/main" val="151372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B950D0-27D8-F1AD-F19A-FEBDBCB523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grpSp>
        <p:nvGrpSpPr>
          <p:cNvPr id="2" name="Group 1">
            <a:extLst>
              <a:ext uri="{FF2B5EF4-FFF2-40B4-BE49-F238E27FC236}">
                <a16:creationId xmlns:a16="http://schemas.microsoft.com/office/drawing/2014/main" id="{03E427E3-DB87-56D5-1504-F95156A5DEE7}"/>
              </a:ext>
            </a:extLst>
          </p:cNvPr>
          <p:cNvGrpSpPr/>
          <p:nvPr/>
        </p:nvGrpSpPr>
        <p:grpSpPr>
          <a:xfrm>
            <a:off x="1548916" y="2352035"/>
            <a:ext cx="6267050" cy="863604"/>
            <a:chOff x="2515050" y="1881419"/>
            <a:chExt cx="6267050" cy="1389877"/>
          </a:xfrm>
        </p:grpSpPr>
        <p:sp>
          <p:nvSpPr>
            <p:cNvPr id="26" name="Google Shape;217;p21">
              <a:extLst>
                <a:ext uri="{FF2B5EF4-FFF2-40B4-BE49-F238E27FC236}">
                  <a16:creationId xmlns:a16="http://schemas.microsoft.com/office/drawing/2014/main" id="{EB7C54FC-4348-CAA0-C1AE-B42786B51EE4}"/>
                </a:ext>
              </a:extLst>
            </p:cNvPr>
            <p:cNvSpPr/>
            <p:nvPr/>
          </p:nvSpPr>
          <p:spPr>
            <a:xfrm>
              <a:off x="2515050" y="1988986"/>
              <a:ext cx="1591840" cy="116550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b="0" dirty="0"/>
            </a:p>
            <a:p>
              <a:pPr algn="ctr"/>
              <a:r>
                <a:rPr lang="en-US" dirty="0">
                  <a:latin typeface="Arial" panose="020B0604020202020204" pitchFamily="34" charset="0"/>
                  <a:ea typeface="Roboto"/>
                  <a:cs typeface="Arial" panose="020B0604020202020204" pitchFamily="34" charset="0"/>
                  <a:sym typeface="Roboto"/>
                </a:rPr>
                <a:t>Q: Prove the Riemann Hypothesis</a:t>
              </a:r>
            </a:p>
            <a:p>
              <a:pPr lvl="0" algn="ctr"/>
              <a:endParaRPr dirty="0">
                <a:latin typeface="Arial" panose="020B0604020202020204" pitchFamily="34" charset="0"/>
                <a:ea typeface="Roboto"/>
                <a:cs typeface="Arial" panose="020B0604020202020204" pitchFamily="34" charset="0"/>
                <a:sym typeface="Roboto"/>
              </a:endParaRPr>
            </a:p>
          </p:txBody>
        </p:sp>
        <p:pic>
          <p:nvPicPr>
            <p:cNvPr id="27" name="Google Shape;218;p21">
              <a:extLst>
                <a:ext uri="{FF2B5EF4-FFF2-40B4-BE49-F238E27FC236}">
                  <a16:creationId xmlns:a16="http://schemas.microsoft.com/office/drawing/2014/main" id="{1296BF9C-D0DE-BFE9-7DC7-79B65E740A5F}"/>
                </a:ext>
              </a:extLst>
            </p:cNvPr>
            <p:cNvPicPr preferRelativeResize="0"/>
            <p:nvPr/>
          </p:nvPicPr>
          <p:blipFill>
            <a:blip r:embed="rId2">
              <a:alphaModFix/>
            </a:blip>
            <a:stretch>
              <a:fillRect/>
            </a:stretch>
          </p:blipFill>
          <p:spPr>
            <a:xfrm>
              <a:off x="4897950" y="1881419"/>
              <a:ext cx="932200" cy="1389877"/>
            </a:xfrm>
            <a:prstGeom prst="rect">
              <a:avLst/>
            </a:prstGeom>
            <a:noFill/>
            <a:ln>
              <a:noFill/>
            </a:ln>
          </p:spPr>
        </p:pic>
        <p:sp>
          <p:nvSpPr>
            <p:cNvPr id="28" name="Google Shape;221;p21">
              <a:extLst>
                <a:ext uri="{FF2B5EF4-FFF2-40B4-BE49-F238E27FC236}">
                  <a16:creationId xmlns:a16="http://schemas.microsoft.com/office/drawing/2014/main" id="{299CA8CE-5E62-9EED-E50B-1E48EDD46FE8}"/>
                </a:ext>
              </a:extLst>
            </p:cNvPr>
            <p:cNvSpPr/>
            <p:nvPr/>
          </p:nvSpPr>
          <p:spPr>
            <a:xfrm>
              <a:off x="6390500" y="1988988"/>
              <a:ext cx="2391600" cy="1165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 dirty="0">
                  <a:latin typeface="Arial" panose="020B0604020202020204" pitchFamily="34" charset="0"/>
                  <a:ea typeface="Roboto"/>
                  <a:cs typeface="Arial" panose="020B0604020202020204" pitchFamily="34" charset="0"/>
                  <a:sym typeface="Roboto"/>
                </a:rPr>
                <a:t>A: Tom has 12 candies. Adding 5 candles gives him 18. Then…</a:t>
              </a:r>
            </a:p>
          </p:txBody>
        </p:sp>
        <p:cxnSp>
          <p:nvCxnSpPr>
            <p:cNvPr id="29" name="Google Shape;222;p21">
              <a:extLst>
                <a:ext uri="{FF2B5EF4-FFF2-40B4-BE49-F238E27FC236}">
                  <a16:creationId xmlns:a16="http://schemas.microsoft.com/office/drawing/2014/main" id="{0F5B5589-95BB-9E6F-DACB-94653964EA2A}"/>
                </a:ext>
              </a:extLst>
            </p:cNvPr>
            <p:cNvCxnSpPr>
              <a:cxnSpLocks/>
              <a:stCxn id="26" idx="3"/>
              <a:endCxn id="27" idx="1"/>
            </p:cNvCxnSpPr>
            <p:nvPr/>
          </p:nvCxnSpPr>
          <p:spPr>
            <a:xfrm>
              <a:off x="4106890" y="2571737"/>
              <a:ext cx="791060" cy="4621"/>
            </a:xfrm>
            <a:prstGeom prst="straightConnector1">
              <a:avLst/>
            </a:prstGeom>
            <a:noFill/>
            <a:ln w="19050" cap="flat" cmpd="sng">
              <a:solidFill>
                <a:schemeClr val="dk1"/>
              </a:solidFill>
              <a:prstDash val="solid"/>
              <a:round/>
              <a:headEnd type="none" w="med" len="med"/>
              <a:tailEnd type="triangle" w="med" len="med"/>
            </a:ln>
          </p:spPr>
        </p:cxnSp>
        <p:cxnSp>
          <p:nvCxnSpPr>
            <p:cNvPr id="30" name="Google Shape;224;p21">
              <a:extLst>
                <a:ext uri="{FF2B5EF4-FFF2-40B4-BE49-F238E27FC236}">
                  <a16:creationId xmlns:a16="http://schemas.microsoft.com/office/drawing/2014/main" id="{E6605B03-3501-A0DF-0013-AF1F83C87E61}"/>
                </a:ext>
              </a:extLst>
            </p:cNvPr>
            <p:cNvCxnSpPr>
              <a:cxnSpLocks/>
              <a:stCxn id="27" idx="3"/>
              <a:endCxn id="28" idx="1"/>
            </p:cNvCxnSpPr>
            <p:nvPr/>
          </p:nvCxnSpPr>
          <p:spPr>
            <a:xfrm flipV="1">
              <a:off x="5830150" y="2571739"/>
              <a:ext cx="560350" cy="4619"/>
            </a:xfrm>
            <a:prstGeom prst="straightConnector1">
              <a:avLst/>
            </a:prstGeom>
            <a:noFill/>
            <a:ln w="19050" cap="flat" cmpd="sng">
              <a:solidFill>
                <a:schemeClr val="dk1"/>
              </a:solidFill>
              <a:prstDash val="solid"/>
              <a:round/>
              <a:headEnd type="none" w="med" len="med"/>
              <a:tailEnd type="triangle" w="med" len="med"/>
            </a:ln>
          </p:spPr>
        </p:cxnSp>
      </p:grpSp>
      <p:grpSp>
        <p:nvGrpSpPr>
          <p:cNvPr id="31" name="Group 30">
            <a:extLst>
              <a:ext uri="{FF2B5EF4-FFF2-40B4-BE49-F238E27FC236}">
                <a16:creationId xmlns:a16="http://schemas.microsoft.com/office/drawing/2014/main" id="{8E457653-E7E5-8DD0-E1A1-7F8CCEFD2CCB}"/>
              </a:ext>
            </a:extLst>
          </p:cNvPr>
          <p:cNvGrpSpPr/>
          <p:nvPr/>
        </p:nvGrpSpPr>
        <p:grpSpPr>
          <a:xfrm>
            <a:off x="1548916" y="1462639"/>
            <a:ext cx="6267050" cy="863640"/>
            <a:chOff x="2515050" y="381317"/>
            <a:chExt cx="6267050" cy="1389930"/>
          </a:xfrm>
        </p:grpSpPr>
        <p:sp>
          <p:nvSpPr>
            <p:cNvPr id="32" name="Google Shape;219;p21">
              <a:extLst>
                <a:ext uri="{FF2B5EF4-FFF2-40B4-BE49-F238E27FC236}">
                  <a16:creationId xmlns:a16="http://schemas.microsoft.com/office/drawing/2014/main" id="{598BFC51-E1DE-D20B-CA5B-B8B9D66290D1}"/>
                </a:ext>
              </a:extLst>
            </p:cNvPr>
            <p:cNvSpPr/>
            <p:nvPr/>
          </p:nvSpPr>
          <p:spPr>
            <a:xfrm>
              <a:off x="6390500" y="492000"/>
              <a:ext cx="2391600" cy="1165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dirty="0">
                  <a:latin typeface="Arial" panose="020B0604020202020204" pitchFamily="34" charset="0"/>
                  <a:ea typeface="Roboto"/>
                  <a:cs typeface="Arial" panose="020B0604020202020204" pitchFamily="34" charset="0"/>
                  <a:sym typeface="Roboto"/>
                </a:rPr>
                <a:t>A: 2 + 2 = </a:t>
              </a:r>
              <a:r>
                <a:rPr lang="en-US" dirty="0"/>
                <a:t>4</a:t>
              </a:r>
              <a:endParaRPr lang="en-US" b="1" dirty="0">
                <a:latin typeface="Arial" panose="020B0604020202020204" pitchFamily="34" charset="0"/>
                <a:ea typeface="Roboto"/>
                <a:cs typeface="Arial" panose="020B0604020202020204" pitchFamily="34" charset="0"/>
                <a:sym typeface="Roboto"/>
              </a:endParaRPr>
            </a:p>
          </p:txBody>
        </p:sp>
        <p:sp>
          <p:nvSpPr>
            <p:cNvPr id="33" name="Google Shape;217;p21">
              <a:extLst>
                <a:ext uri="{FF2B5EF4-FFF2-40B4-BE49-F238E27FC236}">
                  <a16:creationId xmlns:a16="http://schemas.microsoft.com/office/drawing/2014/main" id="{4FB1B249-EAD8-1659-06D9-7B77DF97249A}"/>
                </a:ext>
              </a:extLst>
            </p:cNvPr>
            <p:cNvSpPr/>
            <p:nvPr/>
          </p:nvSpPr>
          <p:spPr>
            <a:xfrm>
              <a:off x="2515050" y="492000"/>
              <a:ext cx="1591840" cy="116550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 dirty="0">
                  <a:latin typeface="Arial" panose="020B0604020202020204" pitchFamily="34" charset="0"/>
                  <a:ea typeface="Roboto"/>
                  <a:cs typeface="Arial" panose="020B0604020202020204" pitchFamily="34" charset="0"/>
                  <a:sym typeface="Roboto"/>
                </a:rPr>
                <a:t>Q: </a:t>
              </a:r>
              <a:r>
                <a:rPr lang="en-US" dirty="0"/>
                <a:t>What is 2+2?</a:t>
              </a:r>
              <a:endParaRPr dirty="0">
                <a:latin typeface="Arial" panose="020B0604020202020204" pitchFamily="34" charset="0"/>
                <a:ea typeface="Roboto"/>
                <a:cs typeface="Arial" panose="020B0604020202020204" pitchFamily="34" charset="0"/>
                <a:sym typeface="Roboto"/>
              </a:endParaRPr>
            </a:p>
          </p:txBody>
        </p:sp>
        <p:pic>
          <p:nvPicPr>
            <p:cNvPr id="34" name="Google Shape;218;p21">
              <a:extLst>
                <a:ext uri="{FF2B5EF4-FFF2-40B4-BE49-F238E27FC236}">
                  <a16:creationId xmlns:a16="http://schemas.microsoft.com/office/drawing/2014/main" id="{111D13BB-90A5-4DB3-38C8-4B3070A6C35E}"/>
                </a:ext>
              </a:extLst>
            </p:cNvPr>
            <p:cNvPicPr preferRelativeResize="0"/>
            <p:nvPr/>
          </p:nvPicPr>
          <p:blipFill>
            <a:blip r:embed="rId2">
              <a:alphaModFix/>
            </a:blip>
            <a:stretch>
              <a:fillRect/>
            </a:stretch>
          </p:blipFill>
          <p:spPr>
            <a:xfrm>
              <a:off x="4867708" y="381317"/>
              <a:ext cx="932200" cy="1389930"/>
            </a:xfrm>
            <a:prstGeom prst="rect">
              <a:avLst/>
            </a:prstGeom>
            <a:noFill/>
            <a:ln>
              <a:noFill/>
            </a:ln>
          </p:spPr>
        </p:pic>
        <p:cxnSp>
          <p:nvCxnSpPr>
            <p:cNvPr id="35" name="Google Shape;222;p21">
              <a:extLst>
                <a:ext uri="{FF2B5EF4-FFF2-40B4-BE49-F238E27FC236}">
                  <a16:creationId xmlns:a16="http://schemas.microsoft.com/office/drawing/2014/main" id="{B53C6DD5-EBB3-7348-7ADD-5F0E3922A861}"/>
                </a:ext>
              </a:extLst>
            </p:cNvPr>
            <p:cNvCxnSpPr>
              <a:cxnSpLocks/>
              <a:stCxn id="33" idx="3"/>
              <a:endCxn id="34" idx="1"/>
            </p:cNvCxnSpPr>
            <p:nvPr/>
          </p:nvCxnSpPr>
          <p:spPr>
            <a:xfrm>
              <a:off x="4106890" y="1074750"/>
              <a:ext cx="760818" cy="1532"/>
            </a:xfrm>
            <a:prstGeom prst="straightConnector1">
              <a:avLst/>
            </a:prstGeom>
            <a:noFill/>
            <a:ln w="19050" cap="flat" cmpd="sng">
              <a:solidFill>
                <a:schemeClr val="dk1"/>
              </a:solidFill>
              <a:prstDash val="solid"/>
              <a:round/>
              <a:headEnd type="none" w="med" len="med"/>
              <a:tailEnd type="triangle" w="med" len="med"/>
            </a:ln>
          </p:spPr>
        </p:cxnSp>
        <p:cxnSp>
          <p:nvCxnSpPr>
            <p:cNvPr id="36" name="Google Shape;224;p21">
              <a:extLst>
                <a:ext uri="{FF2B5EF4-FFF2-40B4-BE49-F238E27FC236}">
                  <a16:creationId xmlns:a16="http://schemas.microsoft.com/office/drawing/2014/main" id="{05535F4C-21A8-5388-0DD5-757DA96EA411}"/>
                </a:ext>
              </a:extLst>
            </p:cNvPr>
            <p:cNvCxnSpPr>
              <a:cxnSpLocks/>
              <a:stCxn id="34" idx="3"/>
              <a:endCxn id="32" idx="1"/>
            </p:cNvCxnSpPr>
            <p:nvPr/>
          </p:nvCxnSpPr>
          <p:spPr>
            <a:xfrm flipV="1">
              <a:off x="5799908" y="1074750"/>
              <a:ext cx="590592" cy="1532"/>
            </a:xfrm>
            <a:prstGeom prst="straightConnector1">
              <a:avLst/>
            </a:prstGeom>
            <a:noFill/>
            <a:ln w="19050" cap="flat" cmpd="sng">
              <a:solidFill>
                <a:schemeClr val="dk1"/>
              </a:solidFill>
              <a:prstDash val="solid"/>
              <a:round/>
              <a:headEnd type="none" w="med" len="med"/>
              <a:tailEnd type="triangle" w="med" len="med"/>
            </a:ln>
          </p:spPr>
        </p:cxnSp>
      </p:grpSp>
      <p:grpSp>
        <p:nvGrpSpPr>
          <p:cNvPr id="37" name="Group 36">
            <a:extLst>
              <a:ext uri="{FF2B5EF4-FFF2-40B4-BE49-F238E27FC236}">
                <a16:creationId xmlns:a16="http://schemas.microsoft.com/office/drawing/2014/main" id="{C07D8100-9CA6-E01E-CDFF-7E5D8D151D65}"/>
              </a:ext>
            </a:extLst>
          </p:cNvPr>
          <p:cNvGrpSpPr/>
          <p:nvPr/>
        </p:nvGrpSpPr>
        <p:grpSpPr>
          <a:xfrm>
            <a:off x="1548916" y="3278435"/>
            <a:ext cx="6267050" cy="789489"/>
            <a:chOff x="2515050" y="3430420"/>
            <a:chExt cx="6267050" cy="1270594"/>
          </a:xfrm>
        </p:grpSpPr>
        <mc:AlternateContent xmlns:mc="http://schemas.openxmlformats.org/markup-compatibility/2006" xmlns:a14="http://schemas.microsoft.com/office/drawing/2010/main">
          <mc:Choice Requires="a14">
            <p:sp>
              <p:nvSpPr>
                <p:cNvPr id="38" name="Google Shape;220;p21">
                  <a:extLst>
                    <a:ext uri="{FF2B5EF4-FFF2-40B4-BE49-F238E27FC236}">
                      <a16:creationId xmlns:a16="http://schemas.microsoft.com/office/drawing/2014/main" id="{E342C75C-AA0C-4FF5-7F78-336DADFF248B}"/>
                    </a:ext>
                  </a:extLst>
                </p:cNvPr>
                <p:cNvSpPr/>
                <p:nvPr/>
              </p:nvSpPr>
              <p:spPr>
                <a:xfrm>
                  <a:off x="6390500" y="3486000"/>
                  <a:ext cx="2391600" cy="1165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dirty="0">
                      <a:latin typeface="Arial" panose="020B0604020202020204" pitchFamily="34" charset="0"/>
                      <a:ea typeface="Roboto"/>
                      <a:cs typeface="Arial" panose="020B0604020202020204" pitchFamily="34" charset="0"/>
                      <a:sym typeface="Roboto"/>
                    </a:rPr>
                    <a:t>A: </a:t>
                  </a:r>
                  <a:r>
                    <a:rPr lang="en-US" dirty="0"/>
                    <a:t>Applies product rule, gets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ar-AE" i="1">
                                  <a:latin typeface="Cambria Math" panose="02040503050406030204" pitchFamily="18" charset="0"/>
                                </a:rPr>
                                <m:t>𝑥</m:t>
                              </m:r>
                            </m:e>
                          </m:d>
                        </m:e>
                      </m:func>
                      <m:r>
                        <a:rPr lang="ar-AE" i="1">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𝑥</m:t>
                          </m:r>
                        </m:e>
                        <m:sup>
                          <m:r>
                            <a:rPr lang="ar-AE" i="1">
                              <a:latin typeface="Cambria Math" panose="02040503050406030204" pitchFamily="18" charset="0"/>
                            </a:rPr>
                            <m:t>2</m:t>
                          </m:r>
                        </m:sup>
                      </m:sSup>
                      <m:r>
                        <m:rPr>
                          <m:sty m:val="p"/>
                        </m:rPr>
                        <a:rPr lang="en-US">
                          <a:latin typeface="Cambria Math" panose="02040503050406030204" pitchFamily="18" charset="0"/>
                        </a:rPr>
                        <m:t>cos</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b="1"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mc:Choice>
          <mc:Fallback xmlns="">
            <p:sp>
              <p:nvSpPr>
                <p:cNvPr id="19" name="Google Shape;220;p21">
                  <a:extLst>
                    <a:ext uri="{FF2B5EF4-FFF2-40B4-BE49-F238E27FC236}">
                      <a16:creationId xmlns:a16="http://schemas.microsoft.com/office/drawing/2014/main" id="{31538CEF-B282-88A4-2DC1-91CDCE23A564}"/>
                    </a:ext>
                  </a:extLst>
                </p:cNvPr>
                <p:cNvSpPr>
                  <a:spLocks noRot="1" noChangeAspect="1" noMove="1" noResize="1" noEditPoints="1" noAdjustHandles="1" noChangeArrowheads="1" noChangeShapeType="1" noTextEdit="1"/>
                </p:cNvSpPr>
                <p:nvPr/>
              </p:nvSpPr>
              <p:spPr>
                <a:xfrm>
                  <a:off x="6390500" y="3486000"/>
                  <a:ext cx="2391600" cy="1165500"/>
                </a:xfrm>
                <a:prstGeom prst="roundRect">
                  <a:avLst>
                    <a:gd name="adj" fmla="val 16667"/>
                  </a:avLst>
                </a:prstGeom>
                <a:blipFill>
                  <a:blip r:embed="rId3"/>
                  <a:stretch>
                    <a:fillRect t="-1653"/>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Google Shape;217;p21">
                  <a:extLst>
                    <a:ext uri="{FF2B5EF4-FFF2-40B4-BE49-F238E27FC236}">
                      <a16:creationId xmlns:a16="http://schemas.microsoft.com/office/drawing/2014/main" id="{5E885E2E-1330-A8EE-C694-FE8169586CE8}"/>
                    </a:ext>
                  </a:extLst>
                </p:cNvPr>
                <p:cNvSpPr/>
                <p:nvPr/>
              </p:nvSpPr>
              <p:spPr>
                <a:xfrm>
                  <a:off x="2515050" y="3485991"/>
                  <a:ext cx="1591840" cy="116550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 dirty="0">
                      <a:latin typeface="Arial" panose="020B0604020202020204" pitchFamily="34" charset="0"/>
                      <a:ea typeface="Roboto"/>
                      <a:cs typeface="Arial" panose="020B0604020202020204" pitchFamily="34" charset="0"/>
                      <a:sym typeface="Roboto"/>
                    </a:rPr>
                    <a:t>Q: </a:t>
                  </a:r>
                  <a:r>
                    <a:rPr lang="en-US" dirty="0"/>
                    <a:t>Find the derivative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𝑥</m:t>
                              </m:r>
                            </m:e>
                          </m:d>
                        </m:e>
                      </m:func>
                    </m:oMath>
                  </a14:m>
                  <a:endParaRPr dirty="0">
                    <a:latin typeface="Arial" panose="020B0604020202020204" pitchFamily="34" charset="0"/>
                    <a:ea typeface="Roboto"/>
                    <a:cs typeface="Arial" panose="020B0604020202020204" pitchFamily="34" charset="0"/>
                    <a:sym typeface="Roboto"/>
                  </a:endParaRPr>
                </a:p>
              </p:txBody>
            </p:sp>
          </mc:Choice>
          <mc:Fallback xmlns="">
            <p:sp>
              <p:nvSpPr>
                <p:cNvPr id="20" name="Google Shape;217;p21">
                  <a:extLst>
                    <a:ext uri="{FF2B5EF4-FFF2-40B4-BE49-F238E27FC236}">
                      <a16:creationId xmlns:a16="http://schemas.microsoft.com/office/drawing/2014/main" id="{498453F7-78C8-0174-F97A-0301DD3C0586}"/>
                    </a:ext>
                  </a:extLst>
                </p:cNvPr>
                <p:cNvSpPr>
                  <a:spLocks noRot="1" noChangeAspect="1" noMove="1" noResize="1" noEditPoints="1" noAdjustHandles="1" noChangeArrowheads="1" noChangeShapeType="1" noTextEdit="1"/>
                </p:cNvSpPr>
                <p:nvPr/>
              </p:nvSpPr>
              <p:spPr>
                <a:xfrm>
                  <a:off x="2515050" y="3485991"/>
                  <a:ext cx="1591840" cy="1165501"/>
                </a:xfrm>
                <a:prstGeom prst="roundRect">
                  <a:avLst>
                    <a:gd name="adj" fmla="val 16667"/>
                  </a:avLst>
                </a:prstGeom>
                <a:blipFill>
                  <a:blip r:embed="rId4"/>
                  <a:stretch>
                    <a:fillRect t="-1653"/>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pic>
          <p:nvPicPr>
            <p:cNvPr id="40" name="Google Shape;218;p21">
              <a:extLst>
                <a:ext uri="{FF2B5EF4-FFF2-40B4-BE49-F238E27FC236}">
                  <a16:creationId xmlns:a16="http://schemas.microsoft.com/office/drawing/2014/main" id="{96422EAC-DB63-8234-A565-7228C8F44AA5}"/>
                </a:ext>
              </a:extLst>
            </p:cNvPr>
            <p:cNvPicPr preferRelativeResize="0"/>
            <p:nvPr/>
          </p:nvPicPr>
          <p:blipFill>
            <a:blip r:embed="rId2">
              <a:alphaModFix/>
            </a:blip>
            <a:stretch>
              <a:fillRect/>
            </a:stretch>
          </p:blipFill>
          <p:spPr>
            <a:xfrm>
              <a:off x="4897900" y="3430420"/>
              <a:ext cx="932200" cy="1270594"/>
            </a:xfrm>
            <a:prstGeom prst="rect">
              <a:avLst/>
            </a:prstGeom>
            <a:noFill/>
            <a:ln>
              <a:noFill/>
            </a:ln>
          </p:spPr>
        </p:pic>
        <p:cxnSp>
          <p:nvCxnSpPr>
            <p:cNvPr id="41" name="Google Shape;222;p21">
              <a:extLst>
                <a:ext uri="{FF2B5EF4-FFF2-40B4-BE49-F238E27FC236}">
                  <a16:creationId xmlns:a16="http://schemas.microsoft.com/office/drawing/2014/main" id="{0F95DFD5-5153-8831-624B-7F36BA40F864}"/>
                </a:ext>
              </a:extLst>
            </p:cNvPr>
            <p:cNvCxnSpPr>
              <a:cxnSpLocks/>
              <a:stCxn id="39" idx="3"/>
              <a:endCxn id="40" idx="1"/>
            </p:cNvCxnSpPr>
            <p:nvPr/>
          </p:nvCxnSpPr>
          <p:spPr>
            <a:xfrm flipV="1">
              <a:off x="4106890" y="4065718"/>
              <a:ext cx="791010" cy="3024"/>
            </a:xfrm>
            <a:prstGeom prst="straightConnector1">
              <a:avLst/>
            </a:prstGeom>
            <a:noFill/>
            <a:ln w="19050" cap="flat" cmpd="sng">
              <a:solidFill>
                <a:schemeClr val="dk1"/>
              </a:solidFill>
              <a:prstDash val="solid"/>
              <a:round/>
              <a:headEnd type="none" w="med" len="med"/>
              <a:tailEnd type="triangle" w="med" len="med"/>
            </a:ln>
          </p:spPr>
        </p:cxnSp>
        <p:cxnSp>
          <p:nvCxnSpPr>
            <p:cNvPr id="42" name="Google Shape;224;p21">
              <a:extLst>
                <a:ext uri="{FF2B5EF4-FFF2-40B4-BE49-F238E27FC236}">
                  <a16:creationId xmlns:a16="http://schemas.microsoft.com/office/drawing/2014/main" id="{06397B4B-2301-B730-88E1-7C24A9889524}"/>
                </a:ext>
              </a:extLst>
            </p:cNvPr>
            <p:cNvCxnSpPr>
              <a:cxnSpLocks/>
              <a:stCxn id="40" idx="3"/>
              <a:endCxn id="38" idx="1"/>
            </p:cNvCxnSpPr>
            <p:nvPr/>
          </p:nvCxnSpPr>
          <p:spPr>
            <a:xfrm>
              <a:off x="5830100" y="4065718"/>
              <a:ext cx="560400" cy="3032"/>
            </a:xfrm>
            <a:prstGeom prst="straightConnector1">
              <a:avLst/>
            </a:prstGeom>
            <a:noFill/>
            <a:ln w="19050" cap="flat" cmpd="sng">
              <a:solidFill>
                <a:schemeClr val="dk1"/>
              </a:solidFill>
              <a:prstDash val="solid"/>
              <a:round/>
              <a:headEnd type="none" w="med" len="med"/>
              <a:tailEnd type="triangle" w="med" len="med"/>
            </a:ln>
          </p:spPr>
        </p:cxnSp>
      </p:grpSp>
      <p:sp>
        <p:nvSpPr>
          <p:cNvPr id="43" name="Google Shape;194;p18">
            <a:extLst>
              <a:ext uri="{FF2B5EF4-FFF2-40B4-BE49-F238E27FC236}">
                <a16:creationId xmlns:a16="http://schemas.microsoft.com/office/drawing/2014/main" id="{C38F52BA-E252-D027-9E3E-4175B1C06E4E}"/>
              </a:ext>
            </a:extLst>
          </p:cNvPr>
          <p:cNvSpPr txBox="1"/>
          <p:nvPr/>
        </p:nvSpPr>
        <p:spPr>
          <a:xfrm>
            <a:off x="1952356" y="2543135"/>
            <a:ext cx="5482307" cy="474885"/>
          </a:xfrm>
          <a:prstGeom prst="rect">
            <a:avLst/>
          </a:prstGeom>
          <a:solidFill>
            <a:srgbClr val="F8D7D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tx1"/>
                </a:solidFill>
                <a:latin typeface="Arial" panose="020B0604020202020204" pitchFamily="34" charset="0"/>
                <a:ea typeface="Roboto"/>
                <a:cs typeface="Arial" panose="020B0604020202020204" pitchFamily="34" charset="0"/>
                <a:sym typeface="Roboto"/>
              </a:rPr>
              <a:t>Already knows this -&gt; no learning</a:t>
            </a:r>
            <a:endParaRPr sz="2000" b="1" dirty="0">
              <a:solidFill>
                <a:schemeClr val="tx1"/>
              </a:solidFill>
              <a:latin typeface="Arial" panose="020B0604020202020204" pitchFamily="34" charset="0"/>
              <a:ea typeface="Roboto"/>
              <a:cs typeface="Arial" panose="020B0604020202020204" pitchFamily="34" charset="0"/>
              <a:sym typeface="Roboto"/>
            </a:endParaRPr>
          </a:p>
        </p:txBody>
      </p:sp>
      <p:sp>
        <p:nvSpPr>
          <p:cNvPr id="44" name="Google Shape;194;p18">
            <a:extLst>
              <a:ext uri="{FF2B5EF4-FFF2-40B4-BE49-F238E27FC236}">
                <a16:creationId xmlns:a16="http://schemas.microsoft.com/office/drawing/2014/main" id="{0552654A-451B-ECB8-B558-7E4FE6837C2C}"/>
              </a:ext>
            </a:extLst>
          </p:cNvPr>
          <p:cNvSpPr txBox="1"/>
          <p:nvPr/>
        </p:nvSpPr>
        <p:spPr>
          <a:xfrm>
            <a:off x="1952357" y="3446462"/>
            <a:ext cx="5482307" cy="457191"/>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tx1"/>
                </a:solidFill>
                <a:latin typeface="Arial" panose="020B0604020202020204" pitchFamily="34" charset="0"/>
                <a:ea typeface="Roboto"/>
                <a:cs typeface="Arial" panose="020B0604020202020204" pitchFamily="34" charset="0"/>
                <a:sym typeface="Roboto"/>
              </a:rPr>
              <a:t>Challenging but solvable -&gt; useful learning</a:t>
            </a:r>
            <a:endParaRPr sz="2000" b="1" dirty="0">
              <a:solidFill>
                <a:schemeClr val="tx1"/>
              </a:solidFill>
              <a:latin typeface="Arial" panose="020B0604020202020204" pitchFamily="34" charset="0"/>
              <a:ea typeface="Roboto"/>
              <a:cs typeface="Arial" panose="020B0604020202020204" pitchFamily="34" charset="0"/>
              <a:sym typeface="Roboto"/>
            </a:endParaRPr>
          </a:p>
        </p:txBody>
      </p:sp>
      <p:sp>
        <p:nvSpPr>
          <p:cNvPr id="45" name="Google Shape;194;p18">
            <a:extLst>
              <a:ext uri="{FF2B5EF4-FFF2-40B4-BE49-F238E27FC236}">
                <a16:creationId xmlns:a16="http://schemas.microsoft.com/office/drawing/2014/main" id="{5C6DDC93-1CE7-D033-607E-7C19C09787D3}"/>
              </a:ext>
            </a:extLst>
          </p:cNvPr>
          <p:cNvSpPr txBox="1"/>
          <p:nvPr/>
        </p:nvSpPr>
        <p:spPr>
          <a:xfrm>
            <a:off x="1952356" y="1660613"/>
            <a:ext cx="5482307" cy="457239"/>
          </a:xfrm>
          <a:prstGeom prst="rect">
            <a:avLst/>
          </a:prstGeom>
          <a:solidFill>
            <a:srgbClr val="F8D7D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tx1"/>
                </a:solidFill>
                <a:latin typeface="Arial" panose="020B0604020202020204" pitchFamily="34" charset="0"/>
                <a:ea typeface="Roboto"/>
                <a:cs typeface="Arial" panose="020B0604020202020204" pitchFamily="34" charset="0"/>
                <a:sym typeface="Roboto"/>
              </a:rPr>
              <a:t>Far beyond ability -&gt; no learning</a:t>
            </a:r>
            <a:endParaRPr sz="2000" b="1" dirty="0">
              <a:solidFill>
                <a:schemeClr val="tx1"/>
              </a:solidFill>
              <a:latin typeface="Arial" panose="020B0604020202020204" pitchFamily="34" charset="0"/>
              <a:ea typeface="Roboto"/>
              <a:cs typeface="Arial" panose="020B0604020202020204" pitchFamily="34" charset="0"/>
              <a:sym typeface="Roboto"/>
            </a:endParaRPr>
          </a:p>
        </p:txBody>
      </p:sp>
      <p:sp>
        <p:nvSpPr>
          <p:cNvPr id="46" name="Title 1">
            <a:extLst>
              <a:ext uri="{FF2B5EF4-FFF2-40B4-BE49-F238E27FC236}">
                <a16:creationId xmlns:a16="http://schemas.microsoft.com/office/drawing/2014/main" id="{9EC85068-4F3D-73E9-0AD4-9440BAB993C9}"/>
              </a:ext>
            </a:extLst>
          </p:cNvPr>
          <p:cNvSpPr>
            <a:spLocks noGrp="1"/>
          </p:cNvSpPr>
          <p:nvPr>
            <p:ph type="title"/>
          </p:nvPr>
        </p:nvSpPr>
        <p:spPr>
          <a:xfrm>
            <a:off x="427500" y="387300"/>
            <a:ext cx="8289000" cy="788700"/>
          </a:xfrm>
        </p:spPr>
        <p:txBody>
          <a:bodyPr/>
          <a:lstStyle/>
          <a:p>
            <a:r>
              <a:rPr lang="en-US" dirty="0"/>
              <a:t>Most experiences are uninformative</a:t>
            </a:r>
          </a:p>
        </p:txBody>
      </p:sp>
    </p:spTree>
    <p:extLst>
      <p:ext uri="{BB962C8B-B14F-4D97-AF65-F5344CB8AC3E}">
        <p14:creationId xmlns:p14="http://schemas.microsoft.com/office/powerpoint/2010/main" val="373715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B024-E720-4325-10FF-E580136490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06CAEE-E875-6FEA-B79F-A64FDBC0EF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Google Shape;217;p21">
            <a:extLst>
              <a:ext uri="{FF2B5EF4-FFF2-40B4-BE49-F238E27FC236}">
                <a16:creationId xmlns:a16="http://schemas.microsoft.com/office/drawing/2014/main" id="{EF61C1D3-AB8D-6AD0-A02E-AE28058C1273}"/>
              </a:ext>
            </a:extLst>
          </p:cNvPr>
          <p:cNvSpPr/>
          <p:nvPr/>
        </p:nvSpPr>
        <p:spPr>
          <a:xfrm>
            <a:off x="3846244" y="1132911"/>
            <a:ext cx="1246010" cy="61415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Problem</a:t>
            </a:r>
            <a:endParaRPr dirty="0">
              <a:latin typeface="Arial" panose="020B0604020202020204" pitchFamily="34" charset="0"/>
              <a:ea typeface="Roboto"/>
              <a:cs typeface="Arial" panose="020B0604020202020204" pitchFamily="34" charset="0"/>
              <a:sym typeface="Roboto"/>
            </a:endParaRPr>
          </a:p>
        </p:txBody>
      </p:sp>
      <p:pic>
        <p:nvPicPr>
          <p:cNvPr id="5" name="Google Shape;218;p21">
            <a:extLst>
              <a:ext uri="{FF2B5EF4-FFF2-40B4-BE49-F238E27FC236}">
                <a16:creationId xmlns:a16="http://schemas.microsoft.com/office/drawing/2014/main" id="{A1B14107-25EC-3FFB-B956-25BB871C7E0A}"/>
              </a:ext>
            </a:extLst>
          </p:cNvPr>
          <p:cNvPicPr preferRelativeResize="0"/>
          <p:nvPr/>
        </p:nvPicPr>
        <p:blipFill>
          <a:blip r:embed="rId2">
            <a:alphaModFix/>
          </a:blip>
          <a:stretch>
            <a:fillRect/>
          </a:stretch>
        </p:blipFill>
        <p:spPr>
          <a:xfrm>
            <a:off x="4003149" y="2009008"/>
            <a:ext cx="932200" cy="932200"/>
          </a:xfrm>
          <a:prstGeom prst="rect">
            <a:avLst/>
          </a:prstGeom>
          <a:noFill/>
          <a:ln>
            <a:noFill/>
          </a:ln>
        </p:spPr>
      </p:pic>
      <p:sp>
        <p:nvSpPr>
          <p:cNvPr id="6" name="Google Shape;221;p21">
            <a:extLst>
              <a:ext uri="{FF2B5EF4-FFF2-40B4-BE49-F238E27FC236}">
                <a16:creationId xmlns:a16="http://schemas.microsoft.com/office/drawing/2014/main" id="{E30A4F45-3D9C-EF43-C74B-436DC8647545}"/>
              </a:ext>
            </a:extLst>
          </p:cNvPr>
          <p:cNvSpPr/>
          <p:nvPr/>
        </p:nvSpPr>
        <p:spPr>
          <a:xfrm>
            <a:off x="3731549" y="3197298"/>
            <a:ext cx="1475400" cy="145419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1: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2: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n: …</a:t>
            </a: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a:t>
            </a:r>
            <a:endParaRPr b="1" dirty="0">
              <a:latin typeface="Arial" panose="020B0604020202020204" pitchFamily="34" charset="0"/>
              <a:ea typeface="Roboto"/>
              <a:cs typeface="Arial" panose="020B0604020202020204" pitchFamily="34" charset="0"/>
              <a:sym typeface="Roboto"/>
            </a:endParaRPr>
          </a:p>
        </p:txBody>
      </p:sp>
      <p:cxnSp>
        <p:nvCxnSpPr>
          <p:cNvPr id="7" name="Google Shape;222;p21">
            <a:extLst>
              <a:ext uri="{FF2B5EF4-FFF2-40B4-BE49-F238E27FC236}">
                <a16:creationId xmlns:a16="http://schemas.microsoft.com/office/drawing/2014/main" id="{7D63D2C0-5C11-ECC3-466A-88DAA7AE871F}"/>
              </a:ext>
            </a:extLst>
          </p:cNvPr>
          <p:cNvCxnSpPr>
            <a:cxnSpLocks/>
            <a:stCxn id="4" idx="2"/>
            <a:endCxn id="5" idx="0"/>
          </p:cNvCxnSpPr>
          <p:nvPr/>
        </p:nvCxnSpPr>
        <p:spPr>
          <a:xfrm>
            <a:off x="4469249" y="1747066"/>
            <a:ext cx="0" cy="261942"/>
          </a:xfrm>
          <a:prstGeom prst="straightConnector1">
            <a:avLst/>
          </a:prstGeom>
          <a:noFill/>
          <a:ln w="19050" cap="flat" cmpd="sng">
            <a:solidFill>
              <a:schemeClr val="dk1"/>
            </a:solidFill>
            <a:prstDash val="solid"/>
            <a:round/>
            <a:headEnd type="none" w="med" len="med"/>
            <a:tailEnd type="triangle" w="med" len="med"/>
          </a:ln>
        </p:spPr>
      </p:cxnSp>
      <p:cxnSp>
        <p:nvCxnSpPr>
          <p:cNvPr id="8" name="Google Shape;224;p21">
            <a:extLst>
              <a:ext uri="{FF2B5EF4-FFF2-40B4-BE49-F238E27FC236}">
                <a16:creationId xmlns:a16="http://schemas.microsoft.com/office/drawing/2014/main" id="{6203FB67-8351-C06C-960A-1F21F4729371}"/>
              </a:ext>
            </a:extLst>
          </p:cNvPr>
          <p:cNvCxnSpPr>
            <a:cxnSpLocks/>
            <a:stCxn id="5" idx="2"/>
            <a:endCxn id="9" idx="0"/>
          </p:cNvCxnSpPr>
          <p:nvPr/>
        </p:nvCxnSpPr>
        <p:spPr>
          <a:xfrm>
            <a:off x="4469249" y="2941208"/>
            <a:ext cx="0" cy="256090"/>
          </a:xfrm>
          <a:prstGeom prst="straightConnector1">
            <a:avLst/>
          </a:prstGeom>
          <a:noFill/>
          <a:ln w="19050" cap="flat" cmpd="sng">
            <a:solidFill>
              <a:schemeClr val="dk1"/>
            </a:solidFill>
            <a:prstDash val="solid"/>
            <a:round/>
            <a:headEnd type="none" w="med" len="med"/>
            <a:tailEnd type="triangle" w="med" len="med"/>
          </a:ln>
        </p:spPr>
      </p:cxnSp>
      <p:sp>
        <p:nvSpPr>
          <p:cNvPr id="9" name="Google Shape;219;p21">
            <a:extLst>
              <a:ext uri="{FF2B5EF4-FFF2-40B4-BE49-F238E27FC236}">
                <a16:creationId xmlns:a16="http://schemas.microsoft.com/office/drawing/2014/main" id="{07853991-962C-93E1-ACA0-0D342F346ADB}"/>
              </a:ext>
            </a:extLst>
          </p:cNvPr>
          <p:cNvSpPr/>
          <p:nvPr/>
        </p:nvSpPr>
        <p:spPr>
          <a:xfrm>
            <a:off x="3731549" y="3197298"/>
            <a:ext cx="1475400" cy="1454194"/>
          </a:xfrm>
          <a:prstGeom prst="roundRect">
            <a:avLst>
              <a:gd name="adj" fmla="val 16667"/>
            </a:avLst>
          </a:prstGeom>
          <a:solidFill>
            <a:schemeClr val="tx1">
              <a:alpha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Arial" panose="020B0604020202020204" pitchFamily="34" charset="0"/>
              <a:ea typeface="Roboto"/>
              <a:cs typeface="Arial" panose="020B0604020202020204" pitchFamily="34" charset="0"/>
              <a:sym typeface="Roboto"/>
            </a:endParaRPr>
          </a:p>
        </p:txBody>
      </p:sp>
      <p:sp>
        <p:nvSpPr>
          <p:cNvPr id="10" name="Google Shape;217;p21">
            <a:extLst>
              <a:ext uri="{FF2B5EF4-FFF2-40B4-BE49-F238E27FC236}">
                <a16:creationId xmlns:a16="http://schemas.microsoft.com/office/drawing/2014/main" id="{6716DFC3-5771-E102-DD7F-3221420DE575}"/>
              </a:ext>
            </a:extLst>
          </p:cNvPr>
          <p:cNvSpPr/>
          <p:nvPr/>
        </p:nvSpPr>
        <p:spPr>
          <a:xfrm>
            <a:off x="3846244" y="3617317"/>
            <a:ext cx="1246010" cy="614155"/>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Reward = 0</a:t>
            </a:r>
            <a:endParaRPr dirty="0">
              <a:latin typeface="Arial" panose="020B0604020202020204" pitchFamily="34" charset="0"/>
              <a:ea typeface="Roboto"/>
              <a:cs typeface="Arial" panose="020B0604020202020204" pitchFamily="34" charset="0"/>
              <a:sym typeface="Roboto"/>
            </a:endParaRPr>
          </a:p>
        </p:txBody>
      </p:sp>
      <p:sp>
        <p:nvSpPr>
          <p:cNvPr id="17" name="Google Shape;199;p19">
            <a:extLst>
              <a:ext uri="{FF2B5EF4-FFF2-40B4-BE49-F238E27FC236}">
                <a16:creationId xmlns:a16="http://schemas.microsoft.com/office/drawing/2014/main" id="{3F658B74-626D-C714-5CDC-2DA9C5CEA7E0}"/>
              </a:ext>
            </a:extLst>
          </p:cNvPr>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LLM RL</a:t>
            </a:r>
            <a:endParaRPr dirty="0"/>
          </a:p>
        </p:txBody>
      </p:sp>
    </p:spTree>
    <p:extLst>
      <p:ext uri="{BB962C8B-B14F-4D97-AF65-F5344CB8AC3E}">
        <p14:creationId xmlns:p14="http://schemas.microsoft.com/office/powerpoint/2010/main" val="41289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3FBA4-0296-40D9-5FA8-4BCBAAE3BFA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D7118A-68AB-2B1E-69C9-5365CB86F3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Google Shape;217;p21">
            <a:extLst>
              <a:ext uri="{FF2B5EF4-FFF2-40B4-BE49-F238E27FC236}">
                <a16:creationId xmlns:a16="http://schemas.microsoft.com/office/drawing/2014/main" id="{F8A37171-AAC8-4EF7-7DC7-CF86847B9876}"/>
              </a:ext>
            </a:extLst>
          </p:cNvPr>
          <p:cNvSpPr/>
          <p:nvPr/>
        </p:nvSpPr>
        <p:spPr>
          <a:xfrm>
            <a:off x="7191023" y="1132911"/>
            <a:ext cx="1246010" cy="61415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Problem</a:t>
            </a:r>
            <a:endParaRPr dirty="0">
              <a:latin typeface="Arial" panose="020B0604020202020204" pitchFamily="34" charset="0"/>
              <a:ea typeface="Roboto"/>
              <a:cs typeface="Arial" panose="020B0604020202020204" pitchFamily="34" charset="0"/>
              <a:sym typeface="Roboto"/>
            </a:endParaRPr>
          </a:p>
        </p:txBody>
      </p:sp>
      <p:pic>
        <p:nvPicPr>
          <p:cNvPr id="5" name="Google Shape;218;p21">
            <a:extLst>
              <a:ext uri="{FF2B5EF4-FFF2-40B4-BE49-F238E27FC236}">
                <a16:creationId xmlns:a16="http://schemas.microsoft.com/office/drawing/2014/main" id="{0728E5EE-9D28-C6BA-0B42-4AE11B90C233}"/>
              </a:ext>
            </a:extLst>
          </p:cNvPr>
          <p:cNvPicPr preferRelativeResize="0"/>
          <p:nvPr/>
        </p:nvPicPr>
        <p:blipFill>
          <a:blip r:embed="rId2">
            <a:alphaModFix/>
          </a:blip>
          <a:stretch>
            <a:fillRect/>
          </a:stretch>
        </p:blipFill>
        <p:spPr>
          <a:xfrm>
            <a:off x="7347928" y="2009008"/>
            <a:ext cx="932200" cy="932200"/>
          </a:xfrm>
          <a:prstGeom prst="rect">
            <a:avLst/>
          </a:prstGeom>
          <a:noFill/>
          <a:ln>
            <a:noFill/>
          </a:ln>
        </p:spPr>
      </p:pic>
      <p:sp>
        <p:nvSpPr>
          <p:cNvPr id="6" name="Google Shape;221;p21">
            <a:extLst>
              <a:ext uri="{FF2B5EF4-FFF2-40B4-BE49-F238E27FC236}">
                <a16:creationId xmlns:a16="http://schemas.microsoft.com/office/drawing/2014/main" id="{5ACA3573-2992-16DA-5970-93153E840413}"/>
              </a:ext>
            </a:extLst>
          </p:cNvPr>
          <p:cNvSpPr/>
          <p:nvPr/>
        </p:nvSpPr>
        <p:spPr>
          <a:xfrm>
            <a:off x="7076328" y="3197298"/>
            <a:ext cx="1475400" cy="145419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1: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2: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n: …</a:t>
            </a: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a:t>
            </a:r>
            <a:endParaRPr b="1" dirty="0">
              <a:latin typeface="Arial" panose="020B0604020202020204" pitchFamily="34" charset="0"/>
              <a:ea typeface="Roboto"/>
              <a:cs typeface="Arial" panose="020B0604020202020204" pitchFamily="34" charset="0"/>
              <a:sym typeface="Roboto"/>
            </a:endParaRPr>
          </a:p>
        </p:txBody>
      </p:sp>
      <p:cxnSp>
        <p:nvCxnSpPr>
          <p:cNvPr id="7" name="Google Shape;222;p21">
            <a:extLst>
              <a:ext uri="{FF2B5EF4-FFF2-40B4-BE49-F238E27FC236}">
                <a16:creationId xmlns:a16="http://schemas.microsoft.com/office/drawing/2014/main" id="{9AE467FE-3CA6-4391-FFB2-4156C0751BAE}"/>
              </a:ext>
            </a:extLst>
          </p:cNvPr>
          <p:cNvCxnSpPr>
            <a:cxnSpLocks/>
            <a:stCxn id="4" idx="2"/>
            <a:endCxn id="5" idx="0"/>
          </p:cNvCxnSpPr>
          <p:nvPr/>
        </p:nvCxnSpPr>
        <p:spPr>
          <a:xfrm>
            <a:off x="7814028" y="1747066"/>
            <a:ext cx="0" cy="261942"/>
          </a:xfrm>
          <a:prstGeom prst="straightConnector1">
            <a:avLst/>
          </a:prstGeom>
          <a:noFill/>
          <a:ln w="19050" cap="flat" cmpd="sng">
            <a:solidFill>
              <a:schemeClr val="dk1"/>
            </a:solidFill>
            <a:prstDash val="solid"/>
            <a:round/>
            <a:headEnd type="none" w="med" len="med"/>
            <a:tailEnd type="triangle" w="med" len="med"/>
          </a:ln>
        </p:spPr>
      </p:cxnSp>
      <p:cxnSp>
        <p:nvCxnSpPr>
          <p:cNvPr id="8" name="Google Shape;224;p21">
            <a:extLst>
              <a:ext uri="{FF2B5EF4-FFF2-40B4-BE49-F238E27FC236}">
                <a16:creationId xmlns:a16="http://schemas.microsoft.com/office/drawing/2014/main" id="{7DAB3C6E-063D-434E-DB1C-2AD17A69CDB4}"/>
              </a:ext>
            </a:extLst>
          </p:cNvPr>
          <p:cNvCxnSpPr>
            <a:cxnSpLocks/>
            <a:stCxn id="5" idx="2"/>
            <a:endCxn id="9" idx="0"/>
          </p:cNvCxnSpPr>
          <p:nvPr/>
        </p:nvCxnSpPr>
        <p:spPr>
          <a:xfrm>
            <a:off x="7814028" y="2941208"/>
            <a:ext cx="0" cy="256090"/>
          </a:xfrm>
          <a:prstGeom prst="straightConnector1">
            <a:avLst/>
          </a:prstGeom>
          <a:noFill/>
          <a:ln w="19050" cap="flat" cmpd="sng">
            <a:solidFill>
              <a:schemeClr val="dk1"/>
            </a:solidFill>
            <a:prstDash val="solid"/>
            <a:round/>
            <a:headEnd type="none" w="med" len="med"/>
            <a:tailEnd type="triangle" w="med" len="med"/>
          </a:ln>
        </p:spPr>
      </p:cxnSp>
      <p:sp>
        <p:nvSpPr>
          <p:cNvPr id="9" name="Google Shape;219;p21">
            <a:extLst>
              <a:ext uri="{FF2B5EF4-FFF2-40B4-BE49-F238E27FC236}">
                <a16:creationId xmlns:a16="http://schemas.microsoft.com/office/drawing/2014/main" id="{EA76350C-D9CE-0B9D-2A92-423A987624B3}"/>
              </a:ext>
            </a:extLst>
          </p:cNvPr>
          <p:cNvSpPr/>
          <p:nvPr/>
        </p:nvSpPr>
        <p:spPr>
          <a:xfrm>
            <a:off x="7076328" y="3197298"/>
            <a:ext cx="1475400" cy="1454194"/>
          </a:xfrm>
          <a:prstGeom prst="roundRect">
            <a:avLst>
              <a:gd name="adj" fmla="val 16667"/>
            </a:avLst>
          </a:prstGeom>
          <a:solidFill>
            <a:schemeClr val="tx1">
              <a:alpha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Arial" panose="020B0604020202020204" pitchFamily="34" charset="0"/>
              <a:ea typeface="Roboto"/>
              <a:cs typeface="Arial" panose="020B0604020202020204" pitchFamily="34" charset="0"/>
              <a:sym typeface="Roboto"/>
            </a:endParaRPr>
          </a:p>
        </p:txBody>
      </p:sp>
      <p:sp>
        <p:nvSpPr>
          <p:cNvPr id="10" name="Google Shape;217;p21">
            <a:extLst>
              <a:ext uri="{FF2B5EF4-FFF2-40B4-BE49-F238E27FC236}">
                <a16:creationId xmlns:a16="http://schemas.microsoft.com/office/drawing/2014/main" id="{C1FC5F5F-0803-5178-8852-4276B26FD120}"/>
              </a:ext>
            </a:extLst>
          </p:cNvPr>
          <p:cNvSpPr/>
          <p:nvPr/>
        </p:nvSpPr>
        <p:spPr>
          <a:xfrm>
            <a:off x="7191023" y="3617317"/>
            <a:ext cx="1246010" cy="614155"/>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Reward = 0</a:t>
            </a:r>
            <a:endParaRPr dirty="0">
              <a:latin typeface="Arial" panose="020B0604020202020204" pitchFamily="34" charset="0"/>
              <a:ea typeface="Roboto"/>
              <a:cs typeface="Arial" panose="020B0604020202020204" pitchFamily="34" charset="0"/>
              <a:sym typeface="Roboto"/>
            </a:endParaRPr>
          </a:p>
        </p:txBody>
      </p:sp>
      <p:sp>
        <p:nvSpPr>
          <p:cNvPr id="11" name="Speech Bubble: Rectangle with Corners Rounded 10">
            <a:extLst>
              <a:ext uri="{FF2B5EF4-FFF2-40B4-BE49-F238E27FC236}">
                <a16:creationId xmlns:a16="http://schemas.microsoft.com/office/drawing/2014/main" id="{E5C2B883-60CF-907E-FE9C-AFB3CB110F10}"/>
              </a:ext>
            </a:extLst>
          </p:cNvPr>
          <p:cNvSpPr/>
          <p:nvPr/>
        </p:nvSpPr>
        <p:spPr>
          <a:xfrm>
            <a:off x="4861258" y="3938862"/>
            <a:ext cx="2025650" cy="694104"/>
          </a:xfrm>
          <a:prstGeom prst="wedgeRoundRectCallout">
            <a:avLst>
              <a:gd name="adj1" fmla="val 54284"/>
              <a:gd name="adj2" fmla="val -21794"/>
              <a:gd name="adj3" fmla="val 16667"/>
            </a:avLst>
          </a:prstGeom>
          <a:solidFill>
            <a:schemeClr val="tx2"/>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dirty="0"/>
              <a:t>Feedback is compressed into a </a:t>
            </a:r>
            <a:r>
              <a:rPr lang="en-US" b="1" dirty="0"/>
              <a:t>scalar signal!</a:t>
            </a:r>
            <a:endParaRPr lang="en-US" dirty="0"/>
          </a:p>
        </p:txBody>
      </p:sp>
      <p:sp>
        <p:nvSpPr>
          <p:cNvPr id="17" name="Google Shape;199;p19">
            <a:extLst>
              <a:ext uri="{FF2B5EF4-FFF2-40B4-BE49-F238E27FC236}">
                <a16:creationId xmlns:a16="http://schemas.microsoft.com/office/drawing/2014/main" id="{C38CAD65-342F-FF8F-ADCD-BDA14D34ED1B}"/>
              </a:ext>
            </a:extLst>
          </p:cNvPr>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LLM RL</a:t>
            </a:r>
            <a:endParaRPr dirty="0"/>
          </a:p>
        </p:txBody>
      </p:sp>
      <p:pic>
        <p:nvPicPr>
          <p:cNvPr id="2" name="Picture 1" descr="Writing Python inside your Rust code — Part 3 - Mara's Blog">
            <a:extLst>
              <a:ext uri="{FF2B5EF4-FFF2-40B4-BE49-F238E27FC236}">
                <a16:creationId xmlns:a16="http://schemas.microsoft.com/office/drawing/2014/main" id="{E7961767-8421-8B88-B948-CF7CF12B1BB0}"/>
              </a:ext>
            </a:extLst>
          </p:cNvPr>
          <p:cNvPicPr>
            <a:picLocks noChangeAspect="1"/>
          </p:cNvPicPr>
          <p:nvPr/>
        </p:nvPicPr>
        <p:blipFill>
          <a:blip r:embed="rId3"/>
          <a:stretch>
            <a:fillRect/>
          </a:stretch>
        </p:blipFill>
        <p:spPr>
          <a:xfrm>
            <a:off x="1787316" y="2010497"/>
            <a:ext cx="4430598" cy="1122506"/>
          </a:xfrm>
          <a:prstGeom prst="rect">
            <a:avLst/>
          </a:prstGeom>
        </p:spPr>
      </p:pic>
      <p:pic>
        <p:nvPicPr>
          <p:cNvPr id="13" name="Picture 12" descr="Annotated essay with feedback and qualitative feedback codes from Study 1. Note. This annotated essay includes a sample of the qualitative feedback codes included in our coding scheme. Blue boxes indicate content-related feedback, and red boxes indicate form-related feedback. Dashed boxes indicate agentic feedback codes, while the solid boxes indicate less agentic feedback codes. (For interpretation of the references to color in this figure legend, the reader is referred to the web version of this article.)">
            <a:extLst>
              <a:ext uri="{FF2B5EF4-FFF2-40B4-BE49-F238E27FC236}">
                <a16:creationId xmlns:a16="http://schemas.microsoft.com/office/drawing/2014/main" id="{B9398FAE-6227-DEE3-5F00-33C6C231E6B1}"/>
              </a:ext>
            </a:extLst>
          </p:cNvPr>
          <p:cNvPicPr>
            <a:picLocks noChangeAspect="1"/>
          </p:cNvPicPr>
          <p:nvPr/>
        </p:nvPicPr>
        <p:blipFill>
          <a:blip r:embed="rId4"/>
          <a:stretch>
            <a:fillRect/>
          </a:stretch>
        </p:blipFill>
        <p:spPr>
          <a:xfrm>
            <a:off x="1674960" y="1212575"/>
            <a:ext cx="4092712" cy="2479702"/>
          </a:xfrm>
          <a:prstGeom prst="rect">
            <a:avLst/>
          </a:prstGeom>
        </p:spPr>
      </p:pic>
      <p:pic>
        <p:nvPicPr>
          <p:cNvPr id="14" name="Picture 13" descr="I died to a creeper while wearing an enchanted diamond armour, had over 65  xp levels. I hate my life! : r/Minecraft">
            <a:extLst>
              <a:ext uri="{FF2B5EF4-FFF2-40B4-BE49-F238E27FC236}">
                <a16:creationId xmlns:a16="http://schemas.microsoft.com/office/drawing/2014/main" id="{E44CD8D7-B2C0-2651-4708-C436AF38CDD4}"/>
              </a:ext>
            </a:extLst>
          </p:cNvPr>
          <p:cNvPicPr>
            <a:picLocks noChangeAspect="1"/>
          </p:cNvPicPr>
          <p:nvPr/>
        </p:nvPicPr>
        <p:blipFill>
          <a:blip r:embed="rId5"/>
          <a:srcRect l="16910" t="12728" r="14826" b="19008"/>
          <a:stretch>
            <a:fillRect/>
          </a:stretch>
        </p:blipFill>
        <p:spPr>
          <a:xfrm>
            <a:off x="1609280" y="1132911"/>
            <a:ext cx="4654900" cy="2617104"/>
          </a:xfrm>
          <a:prstGeom prst="rect">
            <a:avLst/>
          </a:prstGeom>
        </p:spPr>
      </p:pic>
    </p:spTree>
    <p:extLst>
      <p:ext uri="{BB962C8B-B14F-4D97-AF65-F5344CB8AC3E}">
        <p14:creationId xmlns:p14="http://schemas.microsoft.com/office/powerpoint/2010/main" val="3628514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FDB19-C527-CA9D-796E-89BBC037F2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4E8DC5-6C26-2A02-B563-1C920BFA54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17" name="Google Shape;199;p19">
            <a:extLst>
              <a:ext uri="{FF2B5EF4-FFF2-40B4-BE49-F238E27FC236}">
                <a16:creationId xmlns:a16="http://schemas.microsoft.com/office/drawing/2014/main" id="{01B8A41B-F88A-7578-F1C4-3845B8777240}"/>
              </a:ext>
            </a:extLst>
          </p:cNvPr>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Experience is poorly utilzied in standard RL</a:t>
            </a:r>
            <a:endParaRPr dirty="0"/>
          </a:p>
        </p:txBody>
      </p:sp>
      <p:pic>
        <p:nvPicPr>
          <p:cNvPr id="18" name="Picture 17">
            <a:extLst>
              <a:ext uri="{FF2B5EF4-FFF2-40B4-BE49-F238E27FC236}">
                <a16:creationId xmlns:a16="http://schemas.microsoft.com/office/drawing/2014/main" id="{598A586B-DE70-6909-E9BD-86DE3F6CABF6}"/>
              </a:ext>
            </a:extLst>
          </p:cNvPr>
          <p:cNvPicPr>
            <a:picLocks noChangeAspect="1"/>
          </p:cNvPicPr>
          <p:nvPr/>
        </p:nvPicPr>
        <p:blipFill>
          <a:blip r:embed="rId2"/>
          <a:stretch>
            <a:fillRect/>
          </a:stretch>
        </p:blipFill>
        <p:spPr>
          <a:xfrm>
            <a:off x="5214599" y="1677450"/>
            <a:ext cx="3426765" cy="2406411"/>
          </a:xfrm>
          <a:prstGeom prst="rect">
            <a:avLst/>
          </a:prstGeom>
        </p:spPr>
      </p:pic>
      <p:sp>
        <p:nvSpPr>
          <p:cNvPr id="21" name="TextBox 20">
            <a:extLst>
              <a:ext uri="{FF2B5EF4-FFF2-40B4-BE49-F238E27FC236}">
                <a16:creationId xmlns:a16="http://schemas.microsoft.com/office/drawing/2014/main" id="{38910543-40F0-C98F-61AA-8F74ABE6CD72}"/>
              </a:ext>
            </a:extLst>
          </p:cNvPr>
          <p:cNvSpPr txBox="1"/>
          <p:nvPr/>
        </p:nvSpPr>
        <p:spPr>
          <a:xfrm>
            <a:off x="502636" y="1907674"/>
            <a:ext cx="4760321" cy="1668405"/>
          </a:xfrm>
          <a:prstGeom prst="rect">
            <a:avLst/>
          </a:prstGeom>
          <a:noFill/>
        </p:spPr>
        <p:txBody>
          <a:bodyPr wrap="square">
            <a:spAutoFit/>
          </a:bodyPr>
          <a:lstStyle/>
          <a:p>
            <a:pPr marL="342900" lvl="0" indent="-342900" rtl="0">
              <a:lnSpc>
                <a:spcPct val="200000"/>
              </a:lnSpc>
              <a:spcBef>
                <a:spcPts val="0"/>
              </a:spcBef>
              <a:spcAft>
                <a:spcPts val="0"/>
              </a:spcAft>
              <a:buFont typeface="+mj-lt"/>
              <a:buAutoNum type="arabicPeriod"/>
            </a:pPr>
            <a:r>
              <a:rPr lang="en-US" sz="1800" dirty="0">
                <a:solidFill>
                  <a:schemeClr val="tx1"/>
                </a:solidFill>
                <a:latin typeface="Arial" panose="020B0604020202020204" pitchFamily="34" charset="0"/>
                <a:ea typeface="Roboto"/>
                <a:cs typeface="Arial" panose="020B0604020202020204" pitchFamily="34" charset="0"/>
                <a:sym typeface="Roboto"/>
              </a:rPr>
              <a:t>Feedback is reduced to a scaler value</a:t>
            </a:r>
          </a:p>
          <a:p>
            <a:pPr marL="342900" lvl="0" indent="-342900" rtl="0">
              <a:lnSpc>
                <a:spcPct val="200000"/>
              </a:lnSpc>
              <a:spcBef>
                <a:spcPts val="0"/>
              </a:spcBef>
              <a:spcAft>
                <a:spcPts val="0"/>
              </a:spcAft>
              <a:buFont typeface="+mj-lt"/>
              <a:buAutoNum type="arabicPeriod"/>
            </a:pPr>
            <a:r>
              <a:rPr lang="en-US" sz="1800" dirty="0">
                <a:solidFill>
                  <a:schemeClr val="tx1"/>
                </a:solidFill>
                <a:latin typeface="Arial" panose="020B0604020202020204" pitchFamily="34" charset="0"/>
                <a:ea typeface="Roboto"/>
                <a:cs typeface="Arial" panose="020B0604020202020204" pitchFamily="34" charset="0"/>
                <a:sym typeface="Roboto"/>
              </a:rPr>
              <a:t>No explicit interpretation of experiences</a:t>
            </a:r>
          </a:p>
          <a:p>
            <a:pPr marL="342900" lvl="0" indent="-342900" rtl="0">
              <a:lnSpc>
                <a:spcPct val="200000"/>
              </a:lnSpc>
              <a:spcBef>
                <a:spcPts val="0"/>
              </a:spcBef>
              <a:spcAft>
                <a:spcPts val="0"/>
              </a:spcAft>
              <a:buFont typeface="+mj-lt"/>
              <a:buAutoNum type="arabicPeriod"/>
            </a:pPr>
            <a:r>
              <a:rPr lang="en-US" sz="1800" dirty="0">
                <a:solidFill>
                  <a:schemeClr val="tx1"/>
                </a:solidFill>
                <a:latin typeface="Arial" panose="020B0604020202020204" pitchFamily="34" charset="0"/>
                <a:ea typeface="Roboto"/>
                <a:cs typeface="Arial" panose="020B0604020202020204" pitchFamily="34" charset="0"/>
                <a:sym typeface="Roboto"/>
              </a:rPr>
              <a:t>No clear direction for behavioral revision</a:t>
            </a:r>
          </a:p>
        </p:txBody>
      </p:sp>
    </p:spTree>
    <p:extLst>
      <p:ext uri="{BB962C8B-B14F-4D97-AF65-F5344CB8AC3E}">
        <p14:creationId xmlns:p14="http://schemas.microsoft.com/office/powerpoint/2010/main" val="249201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8ECD-F25A-4627-4F35-5EDAA7BBD7A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99889-9E95-BF61-E789-C1A5A6B71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sp>
        <p:nvSpPr>
          <p:cNvPr id="46" name="Title 1">
            <a:extLst>
              <a:ext uri="{FF2B5EF4-FFF2-40B4-BE49-F238E27FC236}">
                <a16:creationId xmlns:a16="http://schemas.microsoft.com/office/drawing/2014/main" id="{3C388E0F-647B-C394-2C3B-5D72FF2C8CD9}"/>
              </a:ext>
            </a:extLst>
          </p:cNvPr>
          <p:cNvSpPr>
            <a:spLocks noGrp="1"/>
          </p:cNvSpPr>
          <p:nvPr>
            <p:ph type="title"/>
          </p:nvPr>
        </p:nvSpPr>
        <p:spPr>
          <a:xfrm>
            <a:off x="844884" y="1528726"/>
            <a:ext cx="7454232" cy="2086048"/>
          </a:xfrm>
        </p:spPr>
        <p:txBody>
          <a:bodyPr>
            <a:noAutofit/>
          </a:bodyPr>
          <a:lstStyle/>
          <a:p>
            <a:r>
              <a:rPr lang="en-US" sz="3600" dirty="0"/>
              <a:t>How can models </a:t>
            </a:r>
            <a:r>
              <a:rPr lang="en-US" sz="3600" dirty="0">
                <a:solidFill>
                  <a:schemeClr val="tx1"/>
                </a:solidFill>
              </a:rPr>
              <a:t>effectively use </a:t>
            </a:r>
            <a:r>
              <a:rPr lang="en-US" sz="3600" dirty="0">
                <a:solidFill>
                  <a:srgbClr val="38761D"/>
                </a:solidFill>
              </a:rPr>
              <a:t>past experiences</a:t>
            </a:r>
            <a:r>
              <a:rPr lang="en-US" sz="3600" dirty="0"/>
              <a:t>, rather than relying solely on </a:t>
            </a:r>
            <a:r>
              <a:rPr lang="en-US" sz="3600" dirty="0">
                <a:solidFill>
                  <a:srgbClr val="990000"/>
                </a:solidFill>
              </a:rPr>
              <a:t>scalar rewards</a:t>
            </a:r>
            <a:r>
              <a:rPr lang="en-US" sz="3600" dirty="0"/>
              <a:t>?</a:t>
            </a:r>
          </a:p>
        </p:txBody>
      </p:sp>
      <p:sp>
        <p:nvSpPr>
          <p:cNvPr id="5" name="TextBox 4">
            <a:extLst>
              <a:ext uri="{FF2B5EF4-FFF2-40B4-BE49-F238E27FC236}">
                <a16:creationId xmlns:a16="http://schemas.microsoft.com/office/drawing/2014/main" id="{611D3BBA-69AC-3FBE-431B-D42E80A18FAE}"/>
              </a:ext>
            </a:extLst>
          </p:cNvPr>
          <p:cNvSpPr txBox="1"/>
          <p:nvPr/>
        </p:nvSpPr>
        <p:spPr>
          <a:xfrm>
            <a:off x="104108" y="4725181"/>
            <a:ext cx="4572000" cy="246221"/>
          </a:xfrm>
          <a:prstGeom prst="rect">
            <a:avLst/>
          </a:prstGeom>
          <a:noFill/>
        </p:spPr>
        <p:txBody>
          <a:bodyPr wrap="square">
            <a:spAutoFit/>
          </a:bodyPr>
          <a:lstStyle/>
          <a:p>
            <a:r>
              <a:rPr lang="en-US" sz="1000" dirty="0">
                <a:solidFill>
                  <a:schemeClr val="tx1"/>
                </a:solidFill>
              </a:rPr>
              <a:t>Shi et al. </a:t>
            </a:r>
            <a:r>
              <a:rPr lang="en-US" sz="1000" i="1" dirty="0">
                <a:solidFill>
                  <a:schemeClr val="tx1"/>
                </a:solidFill>
              </a:rPr>
              <a:t>Experiential Reinforcement Learning</a:t>
            </a:r>
          </a:p>
        </p:txBody>
      </p:sp>
    </p:spTree>
    <p:extLst>
      <p:ext uri="{BB962C8B-B14F-4D97-AF65-F5344CB8AC3E}">
        <p14:creationId xmlns:p14="http://schemas.microsoft.com/office/powerpoint/2010/main" val="111538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ECFD-9F7D-CAF1-1310-B421D8759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84A00-D05B-349A-8443-5CFF74EBAEEA}"/>
              </a:ext>
            </a:extLst>
          </p:cNvPr>
          <p:cNvSpPr>
            <a:spLocks noGrp="1"/>
          </p:cNvSpPr>
          <p:nvPr>
            <p:ph type="title"/>
          </p:nvPr>
        </p:nvSpPr>
        <p:spPr/>
        <p:txBody>
          <a:bodyPr/>
          <a:lstStyle/>
          <a:p>
            <a:r>
              <a:rPr lang="en-US" dirty="0"/>
              <a:t>How to improve?</a:t>
            </a:r>
          </a:p>
        </p:txBody>
      </p:sp>
      <p:sp>
        <p:nvSpPr>
          <p:cNvPr id="3" name="Slide Number Placeholder 2">
            <a:extLst>
              <a:ext uri="{FF2B5EF4-FFF2-40B4-BE49-F238E27FC236}">
                <a16:creationId xmlns:a16="http://schemas.microsoft.com/office/drawing/2014/main" id="{B431683F-560E-2056-EB1F-28555BE0A9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extBox 3">
            <a:extLst>
              <a:ext uri="{FF2B5EF4-FFF2-40B4-BE49-F238E27FC236}">
                <a16:creationId xmlns:a16="http://schemas.microsoft.com/office/drawing/2014/main" id="{EBD72EEC-08D7-136E-4547-C231F1F038F7}"/>
              </a:ext>
            </a:extLst>
          </p:cNvPr>
          <p:cNvSpPr txBox="1"/>
          <p:nvPr/>
        </p:nvSpPr>
        <p:spPr>
          <a:xfrm>
            <a:off x="2023387" y="1031469"/>
            <a:ext cx="5097226" cy="646331"/>
          </a:xfrm>
          <a:prstGeom prst="rect">
            <a:avLst/>
          </a:prstGeom>
          <a:noFill/>
        </p:spPr>
        <p:txBody>
          <a:bodyPr wrap="square" rtlCol="0">
            <a:spAutoFit/>
          </a:bodyPr>
          <a:lstStyle/>
          <a:p>
            <a:pPr algn="ctr" fontAlgn="base">
              <a:spcBef>
                <a:spcPts val="1200"/>
              </a:spcBef>
            </a:pPr>
            <a:r>
              <a:rPr lang="en-US" sz="1800" dirty="0"/>
              <a:t>What if LMs don’t just learn from scaler rewards directly, but learn by “reflecting” on it?</a:t>
            </a:r>
            <a:endParaRPr lang="en-US" sz="1800" b="1" dirty="0"/>
          </a:p>
        </p:txBody>
      </p:sp>
      <p:sp>
        <p:nvSpPr>
          <p:cNvPr id="7" name="Rectangle 6">
            <a:extLst>
              <a:ext uri="{FF2B5EF4-FFF2-40B4-BE49-F238E27FC236}">
                <a16:creationId xmlns:a16="http://schemas.microsoft.com/office/drawing/2014/main" id="{B9C7707E-4F4A-3F25-C033-C9EB8D07D2EA}"/>
              </a:ext>
            </a:extLst>
          </p:cNvPr>
          <p:cNvSpPr/>
          <p:nvPr/>
        </p:nvSpPr>
        <p:spPr>
          <a:xfrm>
            <a:off x="1796715" y="2296360"/>
            <a:ext cx="1388235" cy="550779"/>
          </a:xfrm>
          <a:prstGeom prst="rect">
            <a:avLst/>
          </a:prstGeom>
          <a:solidFill>
            <a:srgbClr val="D9E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Experience</a:t>
            </a:r>
          </a:p>
        </p:txBody>
      </p:sp>
      <p:sp>
        <p:nvSpPr>
          <p:cNvPr id="16" name="Rectangle 15">
            <a:extLst>
              <a:ext uri="{FF2B5EF4-FFF2-40B4-BE49-F238E27FC236}">
                <a16:creationId xmlns:a16="http://schemas.microsoft.com/office/drawing/2014/main" id="{80F485BA-9C17-6D6F-120D-2AB112CDE0A2}"/>
              </a:ext>
            </a:extLst>
          </p:cNvPr>
          <p:cNvSpPr/>
          <p:nvPr/>
        </p:nvSpPr>
        <p:spPr>
          <a:xfrm>
            <a:off x="2697746" y="3190308"/>
            <a:ext cx="1388235" cy="550779"/>
          </a:xfrm>
          <a:prstGeom prst="rect">
            <a:avLst/>
          </a:prstGeom>
          <a:solidFill>
            <a:srgbClr val="FCE5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Reflection</a:t>
            </a:r>
          </a:p>
        </p:txBody>
      </p:sp>
      <p:sp>
        <p:nvSpPr>
          <p:cNvPr id="17" name="Rectangle 16">
            <a:extLst>
              <a:ext uri="{FF2B5EF4-FFF2-40B4-BE49-F238E27FC236}">
                <a16:creationId xmlns:a16="http://schemas.microsoft.com/office/drawing/2014/main" id="{22AE6CD8-0584-3015-D885-71B6D184BDF6}"/>
              </a:ext>
            </a:extLst>
          </p:cNvPr>
          <p:cNvSpPr/>
          <p:nvPr/>
        </p:nvSpPr>
        <p:spPr>
          <a:xfrm>
            <a:off x="814881" y="3190309"/>
            <a:ext cx="1388235" cy="55077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Consolidation</a:t>
            </a:r>
          </a:p>
        </p:txBody>
      </p:sp>
      <p:cxnSp>
        <p:nvCxnSpPr>
          <p:cNvPr id="19" name="Curved Connector 18">
            <a:extLst>
              <a:ext uri="{FF2B5EF4-FFF2-40B4-BE49-F238E27FC236}">
                <a16:creationId xmlns:a16="http://schemas.microsoft.com/office/drawing/2014/main" id="{EF5895EE-91A5-15DE-8C87-DAF01CB051E0}"/>
              </a:ext>
            </a:extLst>
          </p:cNvPr>
          <p:cNvCxnSpPr>
            <a:stCxn id="7" idx="3"/>
            <a:endCxn id="16" idx="0"/>
          </p:cNvCxnSpPr>
          <p:nvPr/>
        </p:nvCxnSpPr>
        <p:spPr>
          <a:xfrm>
            <a:off x="3184950" y="2571750"/>
            <a:ext cx="206914" cy="618558"/>
          </a:xfrm>
          <a:prstGeom prst="curved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7A318640-F644-159B-90B4-581BAD0F8C07}"/>
              </a:ext>
            </a:extLst>
          </p:cNvPr>
          <p:cNvCxnSpPr>
            <a:stCxn id="16" idx="2"/>
            <a:endCxn id="17" idx="2"/>
          </p:cNvCxnSpPr>
          <p:nvPr/>
        </p:nvCxnSpPr>
        <p:spPr>
          <a:xfrm rot="5400000">
            <a:off x="2450432" y="2799655"/>
            <a:ext cx="1" cy="1882865"/>
          </a:xfrm>
          <a:prstGeom prst="curvedConnector3">
            <a:avLst>
              <a:gd name="adj1" fmla="val 2286010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40CA3F67-937A-37FC-7D97-D71C3BEA2CAB}"/>
              </a:ext>
            </a:extLst>
          </p:cNvPr>
          <p:cNvCxnSpPr>
            <a:stCxn id="17" idx="0"/>
            <a:endCxn id="7" idx="1"/>
          </p:cNvCxnSpPr>
          <p:nvPr/>
        </p:nvCxnSpPr>
        <p:spPr>
          <a:xfrm rot="5400000" flipH="1" flipV="1">
            <a:off x="1343578" y="2737172"/>
            <a:ext cx="618559" cy="287716"/>
          </a:xfrm>
          <a:prstGeom prst="curvedConnector2">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313362A-6C3C-356D-F714-953376FE9906}"/>
              </a:ext>
            </a:extLst>
          </p:cNvPr>
          <p:cNvSpPr txBox="1"/>
          <p:nvPr/>
        </p:nvSpPr>
        <p:spPr>
          <a:xfrm>
            <a:off x="4459256" y="2159256"/>
            <a:ext cx="4363902" cy="2062103"/>
          </a:xfrm>
          <a:prstGeom prst="rect">
            <a:avLst/>
          </a:prstGeom>
          <a:noFill/>
        </p:spPr>
        <p:txBody>
          <a:bodyPr wrap="square" rtlCol="0">
            <a:spAutoFit/>
          </a:bodyPr>
          <a:lstStyle/>
          <a:p>
            <a:pPr marL="342900" indent="-342900">
              <a:buFont typeface="+mj-lt"/>
              <a:buAutoNum type="arabicPeriod"/>
            </a:pPr>
            <a:r>
              <a:rPr lang="en-US" sz="1600" b="1" dirty="0"/>
              <a:t>Experience</a:t>
            </a:r>
            <a:r>
              <a:rPr lang="en-US" sz="1600" dirty="0"/>
              <a:t>: interacts with the environment and collects feedback</a:t>
            </a:r>
          </a:p>
          <a:p>
            <a:pPr marL="342900" indent="-342900">
              <a:buFont typeface="+mj-lt"/>
              <a:buAutoNum type="arabicPeriod"/>
            </a:pPr>
            <a:endParaRPr lang="en-US" sz="1600" dirty="0"/>
          </a:p>
          <a:p>
            <a:pPr marL="342900" indent="-342900">
              <a:buFont typeface="+mj-lt"/>
              <a:buAutoNum type="arabicPeriod"/>
            </a:pPr>
            <a:r>
              <a:rPr lang="en-US" sz="1600" b="1" dirty="0"/>
              <a:t>Reflection</a:t>
            </a:r>
            <a:r>
              <a:rPr lang="en-US" sz="1600" dirty="0"/>
              <a:t>: interprets feedback to identify mistakes and infer how to improve</a:t>
            </a:r>
          </a:p>
          <a:p>
            <a:pPr marL="342900" indent="-342900">
              <a:buFont typeface="+mj-lt"/>
              <a:buAutoNum type="arabicPeriod"/>
            </a:pPr>
            <a:endParaRPr lang="en-US" sz="1600" dirty="0"/>
          </a:p>
          <a:p>
            <a:pPr marL="342900" indent="-342900">
              <a:buFont typeface="+mj-lt"/>
              <a:buAutoNum type="arabicPeriod"/>
            </a:pPr>
            <a:r>
              <a:rPr lang="en-US" sz="1600" b="1" dirty="0"/>
              <a:t>Consolidation</a:t>
            </a:r>
            <a:r>
              <a:rPr lang="en-US" sz="1600" dirty="0"/>
              <a:t>: internalize these insights to guide future behavior</a:t>
            </a:r>
          </a:p>
        </p:txBody>
      </p:sp>
    </p:spTree>
    <p:extLst>
      <p:ext uri="{BB962C8B-B14F-4D97-AF65-F5344CB8AC3E}">
        <p14:creationId xmlns:p14="http://schemas.microsoft.com/office/powerpoint/2010/main" val="3066344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500"/>
                                        <p:tgtEl>
                                          <p:spTgt spid="3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xEl>
                                              <p:pRg st="2" end="2"/>
                                            </p:txEl>
                                          </p:spTgt>
                                        </p:tgtEl>
                                        <p:attrNameLst>
                                          <p:attrName>style.visibility</p:attrName>
                                        </p:attrNameLst>
                                      </p:cBhvr>
                                      <p:to>
                                        <p:strVal val="visible"/>
                                      </p:to>
                                    </p:set>
                                    <p:animEffect transition="in" filter="fade">
                                      <p:cBhvr>
                                        <p:cTn id="26" dur="500"/>
                                        <p:tgtEl>
                                          <p:spTgt spid="3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xEl>
                                              <p:pRg st="4" end="4"/>
                                            </p:txEl>
                                          </p:spTgt>
                                        </p:tgtEl>
                                        <p:attrNameLst>
                                          <p:attrName>style.visibility</p:attrName>
                                        </p:attrNameLst>
                                      </p:cBhvr>
                                      <p:to>
                                        <p:strVal val="visible"/>
                                      </p:to>
                                    </p:set>
                                    <p:animEffect transition="in" filter="fade">
                                      <p:cBhvr>
                                        <p:cTn id="40"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5456-975F-487B-6CDE-4E56243AEA0D}"/>
            </a:ext>
          </a:extLst>
        </p:cNvPr>
        <p:cNvGrpSpPr/>
        <p:nvPr/>
      </p:nvGrpSpPr>
      <p:grpSpPr>
        <a:xfrm>
          <a:off x="0" y="0"/>
          <a:ext cx="0" cy="0"/>
          <a:chOff x="0" y="0"/>
          <a:chExt cx="0" cy="0"/>
        </a:xfrm>
      </p:grpSpPr>
      <p:pic>
        <p:nvPicPr>
          <p:cNvPr id="16" name="Picture 15" descr="I died to a creeper while wearing an enchanted diamond armour, had over 65  xp levels. I hate my life! : r/Minecraft">
            <a:extLst>
              <a:ext uri="{FF2B5EF4-FFF2-40B4-BE49-F238E27FC236}">
                <a16:creationId xmlns:a16="http://schemas.microsoft.com/office/drawing/2014/main" id="{963BDBC5-07E4-8BAA-6D08-B335F6E6DA0F}"/>
              </a:ext>
            </a:extLst>
          </p:cNvPr>
          <p:cNvPicPr>
            <a:picLocks noChangeAspect="1"/>
          </p:cNvPicPr>
          <p:nvPr/>
        </p:nvPicPr>
        <p:blipFill>
          <a:blip r:embed="rId2"/>
          <a:srcRect l="16910" t="12728" r="14826" b="19008"/>
          <a:stretch>
            <a:fillRect/>
          </a:stretch>
        </p:blipFill>
        <p:spPr>
          <a:xfrm>
            <a:off x="3323786" y="1566286"/>
            <a:ext cx="4654900" cy="2617104"/>
          </a:xfrm>
          <a:prstGeom prst="rect">
            <a:avLst/>
          </a:prstGeom>
        </p:spPr>
      </p:pic>
      <p:sp>
        <p:nvSpPr>
          <p:cNvPr id="2" name="Title 1">
            <a:extLst>
              <a:ext uri="{FF2B5EF4-FFF2-40B4-BE49-F238E27FC236}">
                <a16:creationId xmlns:a16="http://schemas.microsoft.com/office/drawing/2014/main" id="{A6DF0CCF-54DD-DBA0-38CF-3A36B011AA9F}"/>
              </a:ext>
            </a:extLst>
          </p:cNvPr>
          <p:cNvSpPr>
            <a:spLocks noGrp="1"/>
          </p:cNvSpPr>
          <p:nvPr>
            <p:ph type="title"/>
          </p:nvPr>
        </p:nvSpPr>
        <p:spPr/>
        <p:txBody>
          <a:bodyPr/>
          <a:lstStyle/>
          <a:p>
            <a:r>
              <a:rPr lang="en-US" dirty="0"/>
              <a:t>Experience </a:t>
            </a:r>
            <a:r>
              <a:rPr lang="en-US" b="0" dirty="0"/>
              <a:t>–</a:t>
            </a:r>
            <a:r>
              <a:rPr lang="en-US" dirty="0"/>
              <a:t> </a:t>
            </a:r>
            <a:r>
              <a:rPr lang="en-US" b="0" dirty="0"/>
              <a:t>Reflection – Consolidation</a:t>
            </a:r>
          </a:p>
        </p:txBody>
      </p:sp>
      <p:sp>
        <p:nvSpPr>
          <p:cNvPr id="3" name="Slide Number Placeholder 2">
            <a:extLst>
              <a:ext uri="{FF2B5EF4-FFF2-40B4-BE49-F238E27FC236}">
                <a16:creationId xmlns:a16="http://schemas.microsoft.com/office/drawing/2014/main" id="{E9F8CFAE-5DE0-1B82-6922-24A510AF2B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5" name="Google Shape;217;p21">
            <a:extLst>
              <a:ext uri="{FF2B5EF4-FFF2-40B4-BE49-F238E27FC236}">
                <a16:creationId xmlns:a16="http://schemas.microsoft.com/office/drawing/2014/main" id="{136339C9-5347-98DB-135F-68F480C84D58}"/>
              </a:ext>
            </a:extLst>
          </p:cNvPr>
          <p:cNvSpPr/>
          <p:nvPr/>
        </p:nvSpPr>
        <p:spPr>
          <a:xfrm>
            <a:off x="1226033" y="1132911"/>
            <a:ext cx="1246010" cy="61415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Problem</a:t>
            </a:r>
            <a:endParaRPr dirty="0">
              <a:latin typeface="Arial" panose="020B0604020202020204" pitchFamily="34" charset="0"/>
              <a:ea typeface="Roboto"/>
              <a:cs typeface="Arial" panose="020B0604020202020204" pitchFamily="34" charset="0"/>
              <a:sym typeface="Roboto"/>
            </a:endParaRPr>
          </a:p>
        </p:txBody>
      </p:sp>
      <p:pic>
        <p:nvPicPr>
          <p:cNvPr id="6" name="Google Shape;218;p21">
            <a:extLst>
              <a:ext uri="{FF2B5EF4-FFF2-40B4-BE49-F238E27FC236}">
                <a16:creationId xmlns:a16="http://schemas.microsoft.com/office/drawing/2014/main" id="{5BF0BF50-35C8-0853-308A-544779ACEB07}"/>
              </a:ext>
            </a:extLst>
          </p:cNvPr>
          <p:cNvPicPr preferRelativeResize="0"/>
          <p:nvPr/>
        </p:nvPicPr>
        <p:blipFill>
          <a:blip r:embed="rId3">
            <a:alphaModFix/>
          </a:blip>
          <a:stretch>
            <a:fillRect/>
          </a:stretch>
        </p:blipFill>
        <p:spPr>
          <a:xfrm>
            <a:off x="1382938" y="2009008"/>
            <a:ext cx="932200" cy="932200"/>
          </a:xfrm>
          <a:prstGeom prst="rect">
            <a:avLst/>
          </a:prstGeom>
          <a:noFill/>
          <a:ln>
            <a:noFill/>
          </a:ln>
        </p:spPr>
      </p:pic>
      <p:sp>
        <p:nvSpPr>
          <p:cNvPr id="9" name="Google Shape;221;p21">
            <a:extLst>
              <a:ext uri="{FF2B5EF4-FFF2-40B4-BE49-F238E27FC236}">
                <a16:creationId xmlns:a16="http://schemas.microsoft.com/office/drawing/2014/main" id="{24B9602D-A8F4-0A7D-413F-60A813ED147E}"/>
              </a:ext>
            </a:extLst>
          </p:cNvPr>
          <p:cNvSpPr/>
          <p:nvPr/>
        </p:nvSpPr>
        <p:spPr>
          <a:xfrm>
            <a:off x="1111338" y="3197298"/>
            <a:ext cx="1475400" cy="145419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1: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2: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n: …</a:t>
            </a: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a:t>
            </a:r>
            <a:endParaRPr b="1" dirty="0">
              <a:latin typeface="Arial" panose="020B0604020202020204" pitchFamily="34" charset="0"/>
              <a:ea typeface="Roboto"/>
              <a:cs typeface="Arial" panose="020B0604020202020204" pitchFamily="34" charset="0"/>
              <a:sym typeface="Roboto"/>
            </a:endParaRPr>
          </a:p>
        </p:txBody>
      </p:sp>
      <p:cxnSp>
        <p:nvCxnSpPr>
          <p:cNvPr id="10" name="Google Shape;222;p21">
            <a:extLst>
              <a:ext uri="{FF2B5EF4-FFF2-40B4-BE49-F238E27FC236}">
                <a16:creationId xmlns:a16="http://schemas.microsoft.com/office/drawing/2014/main" id="{392974C9-9B0C-4F54-5B29-4344272FE58A}"/>
              </a:ext>
            </a:extLst>
          </p:cNvPr>
          <p:cNvCxnSpPr>
            <a:cxnSpLocks/>
            <a:stCxn id="5" idx="2"/>
            <a:endCxn id="6" idx="0"/>
          </p:cNvCxnSpPr>
          <p:nvPr/>
        </p:nvCxnSpPr>
        <p:spPr>
          <a:xfrm>
            <a:off x="1849038" y="1747066"/>
            <a:ext cx="0" cy="261942"/>
          </a:xfrm>
          <a:prstGeom prst="straightConnector1">
            <a:avLst/>
          </a:prstGeom>
          <a:noFill/>
          <a:ln w="19050" cap="flat" cmpd="sng">
            <a:solidFill>
              <a:schemeClr val="dk1"/>
            </a:solidFill>
            <a:prstDash val="solid"/>
            <a:round/>
            <a:headEnd type="none" w="med" len="med"/>
            <a:tailEnd type="triangle" w="med" len="med"/>
          </a:ln>
        </p:spPr>
      </p:cxnSp>
      <p:cxnSp>
        <p:nvCxnSpPr>
          <p:cNvPr id="11" name="Google Shape;224;p21">
            <a:extLst>
              <a:ext uri="{FF2B5EF4-FFF2-40B4-BE49-F238E27FC236}">
                <a16:creationId xmlns:a16="http://schemas.microsoft.com/office/drawing/2014/main" id="{5BF8D9D4-E33C-C393-BFEC-91EFC0082F1A}"/>
              </a:ext>
            </a:extLst>
          </p:cNvPr>
          <p:cNvCxnSpPr>
            <a:cxnSpLocks/>
            <a:stCxn id="6" idx="2"/>
            <a:endCxn id="12" idx="0"/>
          </p:cNvCxnSpPr>
          <p:nvPr/>
        </p:nvCxnSpPr>
        <p:spPr>
          <a:xfrm>
            <a:off x="1849038" y="2941208"/>
            <a:ext cx="0" cy="256090"/>
          </a:xfrm>
          <a:prstGeom prst="straightConnector1">
            <a:avLst/>
          </a:prstGeom>
          <a:noFill/>
          <a:ln w="19050" cap="flat" cmpd="sng">
            <a:solidFill>
              <a:schemeClr val="dk1"/>
            </a:solidFill>
            <a:prstDash val="solid"/>
            <a:round/>
            <a:headEnd type="none" w="med" len="med"/>
            <a:tailEnd type="triangle" w="med" len="med"/>
          </a:ln>
        </p:spPr>
      </p:cxnSp>
      <p:sp>
        <p:nvSpPr>
          <p:cNvPr id="12" name="Google Shape;219;p21">
            <a:extLst>
              <a:ext uri="{FF2B5EF4-FFF2-40B4-BE49-F238E27FC236}">
                <a16:creationId xmlns:a16="http://schemas.microsoft.com/office/drawing/2014/main" id="{6BBF8108-EADF-BDA7-A508-939EBD4D9C5E}"/>
              </a:ext>
            </a:extLst>
          </p:cNvPr>
          <p:cNvSpPr/>
          <p:nvPr/>
        </p:nvSpPr>
        <p:spPr>
          <a:xfrm>
            <a:off x="1111338" y="3197298"/>
            <a:ext cx="1475400" cy="1454194"/>
          </a:xfrm>
          <a:prstGeom prst="roundRect">
            <a:avLst>
              <a:gd name="adj" fmla="val 16667"/>
            </a:avLst>
          </a:prstGeom>
          <a:solidFill>
            <a:schemeClr val="tx1">
              <a:alpha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Arial" panose="020B0604020202020204" pitchFamily="34" charset="0"/>
              <a:ea typeface="Roboto"/>
              <a:cs typeface="Arial" panose="020B0604020202020204" pitchFamily="34" charset="0"/>
              <a:sym typeface="Roboto"/>
            </a:endParaRPr>
          </a:p>
        </p:txBody>
      </p:sp>
      <p:sp>
        <p:nvSpPr>
          <p:cNvPr id="13" name="Google Shape;217;p21">
            <a:extLst>
              <a:ext uri="{FF2B5EF4-FFF2-40B4-BE49-F238E27FC236}">
                <a16:creationId xmlns:a16="http://schemas.microsoft.com/office/drawing/2014/main" id="{2CD83873-0756-3FC8-FE5D-13F963F3FC94}"/>
              </a:ext>
            </a:extLst>
          </p:cNvPr>
          <p:cNvSpPr/>
          <p:nvPr/>
        </p:nvSpPr>
        <p:spPr>
          <a:xfrm>
            <a:off x="1226033" y="3617317"/>
            <a:ext cx="1246010" cy="614155"/>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Reward = 0</a:t>
            </a:r>
            <a:endParaRPr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58001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DB1A-939A-0FE1-68B8-DFB35AD52C49}"/>
            </a:ext>
          </a:extLst>
        </p:cNvPr>
        <p:cNvGrpSpPr/>
        <p:nvPr/>
      </p:nvGrpSpPr>
      <p:grpSpPr>
        <a:xfrm>
          <a:off x="0" y="0"/>
          <a:ext cx="0" cy="0"/>
          <a:chOff x="0" y="0"/>
          <a:chExt cx="0" cy="0"/>
        </a:xfrm>
      </p:grpSpPr>
      <p:pic>
        <p:nvPicPr>
          <p:cNvPr id="16" name="Picture 15" descr="I died to a creeper while wearing an enchanted diamond armour, had over 65  xp levels. I hate my life! : r/Minecraft">
            <a:extLst>
              <a:ext uri="{FF2B5EF4-FFF2-40B4-BE49-F238E27FC236}">
                <a16:creationId xmlns:a16="http://schemas.microsoft.com/office/drawing/2014/main" id="{AAD5029A-E8B4-8347-54C2-1EC77B165172}"/>
              </a:ext>
            </a:extLst>
          </p:cNvPr>
          <p:cNvPicPr>
            <a:picLocks noChangeAspect="1"/>
          </p:cNvPicPr>
          <p:nvPr/>
        </p:nvPicPr>
        <p:blipFill>
          <a:blip r:embed="rId2"/>
          <a:srcRect l="16910" t="12728" r="14826" b="19008"/>
          <a:stretch>
            <a:fillRect/>
          </a:stretch>
        </p:blipFill>
        <p:spPr>
          <a:xfrm>
            <a:off x="3323786" y="1566286"/>
            <a:ext cx="4654900" cy="2617104"/>
          </a:xfrm>
          <a:prstGeom prst="rect">
            <a:avLst/>
          </a:prstGeom>
        </p:spPr>
      </p:pic>
      <p:sp>
        <p:nvSpPr>
          <p:cNvPr id="2" name="Title 1">
            <a:extLst>
              <a:ext uri="{FF2B5EF4-FFF2-40B4-BE49-F238E27FC236}">
                <a16:creationId xmlns:a16="http://schemas.microsoft.com/office/drawing/2014/main" id="{70333E96-3284-A787-2019-DE5EB1A5BBA8}"/>
              </a:ext>
            </a:extLst>
          </p:cNvPr>
          <p:cNvSpPr>
            <a:spLocks noGrp="1"/>
          </p:cNvSpPr>
          <p:nvPr>
            <p:ph type="title"/>
          </p:nvPr>
        </p:nvSpPr>
        <p:spPr/>
        <p:txBody>
          <a:bodyPr/>
          <a:lstStyle/>
          <a:p>
            <a:r>
              <a:rPr lang="en-US" b="0" dirty="0"/>
              <a:t>Experience –</a:t>
            </a:r>
            <a:r>
              <a:rPr lang="en-US" dirty="0"/>
              <a:t> Reflection </a:t>
            </a:r>
            <a:r>
              <a:rPr lang="en-US" b="0" dirty="0"/>
              <a:t>– Consolidation</a:t>
            </a:r>
          </a:p>
        </p:txBody>
      </p:sp>
      <p:sp>
        <p:nvSpPr>
          <p:cNvPr id="3" name="Slide Number Placeholder 2">
            <a:extLst>
              <a:ext uri="{FF2B5EF4-FFF2-40B4-BE49-F238E27FC236}">
                <a16:creationId xmlns:a16="http://schemas.microsoft.com/office/drawing/2014/main" id="{93718CC4-7D05-8A2D-B412-1715BA62E6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Google Shape;217;p21">
            <a:extLst>
              <a:ext uri="{FF2B5EF4-FFF2-40B4-BE49-F238E27FC236}">
                <a16:creationId xmlns:a16="http://schemas.microsoft.com/office/drawing/2014/main" id="{CCBEC423-4E9E-0D5B-87A6-7631CF062348}"/>
              </a:ext>
            </a:extLst>
          </p:cNvPr>
          <p:cNvSpPr/>
          <p:nvPr/>
        </p:nvSpPr>
        <p:spPr>
          <a:xfrm>
            <a:off x="1226033" y="1132911"/>
            <a:ext cx="1246010" cy="61415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Problem</a:t>
            </a:r>
            <a:endParaRPr dirty="0">
              <a:latin typeface="Arial" panose="020B0604020202020204" pitchFamily="34" charset="0"/>
              <a:ea typeface="Roboto"/>
              <a:cs typeface="Arial" panose="020B0604020202020204" pitchFamily="34" charset="0"/>
              <a:sym typeface="Roboto"/>
            </a:endParaRPr>
          </a:p>
        </p:txBody>
      </p:sp>
      <p:pic>
        <p:nvPicPr>
          <p:cNvPr id="6" name="Google Shape;218;p21">
            <a:extLst>
              <a:ext uri="{FF2B5EF4-FFF2-40B4-BE49-F238E27FC236}">
                <a16:creationId xmlns:a16="http://schemas.microsoft.com/office/drawing/2014/main" id="{9253714A-250E-C2E0-DADC-95E889DCBFB2}"/>
              </a:ext>
            </a:extLst>
          </p:cNvPr>
          <p:cNvPicPr preferRelativeResize="0"/>
          <p:nvPr/>
        </p:nvPicPr>
        <p:blipFill>
          <a:blip r:embed="rId3">
            <a:alphaModFix/>
          </a:blip>
          <a:stretch>
            <a:fillRect/>
          </a:stretch>
        </p:blipFill>
        <p:spPr>
          <a:xfrm>
            <a:off x="1382938" y="2009008"/>
            <a:ext cx="932200" cy="932200"/>
          </a:xfrm>
          <a:prstGeom prst="rect">
            <a:avLst/>
          </a:prstGeom>
          <a:noFill/>
          <a:ln>
            <a:noFill/>
          </a:ln>
        </p:spPr>
      </p:pic>
      <p:sp>
        <p:nvSpPr>
          <p:cNvPr id="9" name="Google Shape;221;p21">
            <a:extLst>
              <a:ext uri="{FF2B5EF4-FFF2-40B4-BE49-F238E27FC236}">
                <a16:creationId xmlns:a16="http://schemas.microsoft.com/office/drawing/2014/main" id="{B0E841B7-0ED1-0974-A19B-97832D13501E}"/>
              </a:ext>
            </a:extLst>
          </p:cNvPr>
          <p:cNvSpPr/>
          <p:nvPr/>
        </p:nvSpPr>
        <p:spPr>
          <a:xfrm>
            <a:off x="1111338" y="3197298"/>
            <a:ext cx="1475400" cy="145419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1: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2: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n: …</a:t>
            </a: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a:t>
            </a:r>
            <a:endParaRPr b="1" dirty="0">
              <a:latin typeface="Arial" panose="020B0604020202020204" pitchFamily="34" charset="0"/>
              <a:ea typeface="Roboto"/>
              <a:cs typeface="Arial" panose="020B0604020202020204" pitchFamily="34" charset="0"/>
              <a:sym typeface="Roboto"/>
            </a:endParaRPr>
          </a:p>
        </p:txBody>
      </p:sp>
      <p:cxnSp>
        <p:nvCxnSpPr>
          <p:cNvPr id="10" name="Google Shape;222;p21">
            <a:extLst>
              <a:ext uri="{FF2B5EF4-FFF2-40B4-BE49-F238E27FC236}">
                <a16:creationId xmlns:a16="http://schemas.microsoft.com/office/drawing/2014/main" id="{06584694-47D1-83D9-4E41-FDBCF43F99DA}"/>
              </a:ext>
            </a:extLst>
          </p:cNvPr>
          <p:cNvCxnSpPr>
            <a:cxnSpLocks/>
            <a:stCxn id="5" idx="2"/>
            <a:endCxn id="6" idx="0"/>
          </p:cNvCxnSpPr>
          <p:nvPr/>
        </p:nvCxnSpPr>
        <p:spPr>
          <a:xfrm>
            <a:off x="1849038" y="1747066"/>
            <a:ext cx="0" cy="261942"/>
          </a:xfrm>
          <a:prstGeom prst="straightConnector1">
            <a:avLst/>
          </a:prstGeom>
          <a:noFill/>
          <a:ln w="19050" cap="flat" cmpd="sng">
            <a:solidFill>
              <a:schemeClr val="dk1"/>
            </a:solidFill>
            <a:prstDash val="solid"/>
            <a:round/>
            <a:headEnd type="none" w="med" len="med"/>
            <a:tailEnd type="triangle" w="med" len="med"/>
          </a:ln>
        </p:spPr>
      </p:cxnSp>
      <p:cxnSp>
        <p:nvCxnSpPr>
          <p:cNvPr id="11" name="Google Shape;224;p21">
            <a:extLst>
              <a:ext uri="{FF2B5EF4-FFF2-40B4-BE49-F238E27FC236}">
                <a16:creationId xmlns:a16="http://schemas.microsoft.com/office/drawing/2014/main" id="{8C09F601-AB6A-6E7D-157C-CC540D236DFF}"/>
              </a:ext>
            </a:extLst>
          </p:cNvPr>
          <p:cNvCxnSpPr>
            <a:cxnSpLocks/>
            <a:stCxn id="6" idx="2"/>
            <a:endCxn id="12" idx="0"/>
          </p:cNvCxnSpPr>
          <p:nvPr/>
        </p:nvCxnSpPr>
        <p:spPr>
          <a:xfrm>
            <a:off x="1849038" y="2941208"/>
            <a:ext cx="0" cy="256090"/>
          </a:xfrm>
          <a:prstGeom prst="straightConnector1">
            <a:avLst/>
          </a:prstGeom>
          <a:noFill/>
          <a:ln w="19050" cap="flat" cmpd="sng">
            <a:solidFill>
              <a:schemeClr val="dk1"/>
            </a:solidFill>
            <a:prstDash val="solid"/>
            <a:round/>
            <a:headEnd type="none" w="med" len="med"/>
            <a:tailEnd type="triangle" w="med" len="med"/>
          </a:ln>
        </p:spPr>
      </p:cxnSp>
      <p:sp>
        <p:nvSpPr>
          <p:cNvPr id="12" name="Google Shape;219;p21">
            <a:extLst>
              <a:ext uri="{FF2B5EF4-FFF2-40B4-BE49-F238E27FC236}">
                <a16:creationId xmlns:a16="http://schemas.microsoft.com/office/drawing/2014/main" id="{D95A0C40-A20C-812C-AFE8-82F1495DB465}"/>
              </a:ext>
            </a:extLst>
          </p:cNvPr>
          <p:cNvSpPr/>
          <p:nvPr/>
        </p:nvSpPr>
        <p:spPr>
          <a:xfrm>
            <a:off x="1111338" y="3197298"/>
            <a:ext cx="1475400" cy="1454194"/>
          </a:xfrm>
          <a:prstGeom prst="roundRect">
            <a:avLst>
              <a:gd name="adj" fmla="val 16667"/>
            </a:avLst>
          </a:prstGeom>
          <a:solidFill>
            <a:schemeClr val="tx1">
              <a:alpha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Arial" panose="020B0604020202020204" pitchFamily="34" charset="0"/>
              <a:ea typeface="Roboto"/>
              <a:cs typeface="Arial" panose="020B0604020202020204" pitchFamily="34" charset="0"/>
              <a:sym typeface="Roboto"/>
            </a:endParaRPr>
          </a:p>
        </p:txBody>
      </p:sp>
      <p:sp>
        <p:nvSpPr>
          <p:cNvPr id="13" name="Google Shape;217;p21">
            <a:extLst>
              <a:ext uri="{FF2B5EF4-FFF2-40B4-BE49-F238E27FC236}">
                <a16:creationId xmlns:a16="http://schemas.microsoft.com/office/drawing/2014/main" id="{B2D84514-C5F2-6001-D670-FF5F7D49EDCB}"/>
              </a:ext>
            </a:extLst>
          </p:cNvPr>
          <p:cNvSpPr/>
          <p:nvPr/>
        </p:nvSpPr>
        <p:spPr>
          <a:xfrm>
            <a:off x="1226033" y="3617317"/>
            <a:ext cx="1246010" cy="614155"/>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Reward = 0</a:t>
            </a:r>
            <a:endParaRPr dirty="0">
              <a:latin typeface="Arial" panose="020B0604020202020204" pitchFamily="34" charset="0"/>
              <a:ea typeface="Roboto"/>
              <a:cs typeface="Arial" panose="020B0604020202020204" pitchFamily="34" charset="0"/>
              <a:sym typeface="Roboto"/>
            </a:endParaRPr>
          </a:p>
        </p:txBody>
      </p:sp>
      <p:sp>
        <p:nvSpPr>
          <p:cNvPr id="15" name="Thought Bubble: Cloud 11">
            <a:extLst>
              <a:ext uri="{FF2B5EF4-FFF2-40B4-BE49-F238E27FC236}">
                <a16:creationId xmlns:a16="http://schemas.microsoft.com/office/drawing/2014/main" id="{BFEDC869-E45A-024E-E538-148C523AB1FF}"/>
              </a:ext>
            </a:extLst>
          </p:cNvPr>
          <p:cNvSpPr/>
          <p:nvPr/>
        </p:nvSpPr>
        <p:spPr>
          <a:xfrm rot="348005">
            <a:off x="2680792" y="1312694"/>
            <a:ext cx="2138691" cy="1425450"/>
          </a:xfrm>
          <a:prstGeom prst="cloudCallout">
            <a:avLst>
              <a:gd name="adj1" fmla="val -54894"/>
              <a:gd name="adj2" fmla="val 44024"/>
            </a:avLst>
          </a:prstGeom>
          <a:solidFill>
            <a:schemeClr val="tx2"/>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dirty="0"/>
              <a:t>Why was I wrong? Which step did I start to go wrong?</a:t>
            </a:r>
          </a:p>
        </p:txBody>
      </p:sp>
    </p:spTree>
    <p:extLst>
      <p:ext uri="{BB962C8B-B14F-4D97-AF65-F5344CB8AC3E}">
        <p14:creationId xmlns:p14="http://schemas.microsoft.com/office/powerpoint/2010/main" val="40072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0"/>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100" name="Google Shape;100;p10"/>
          <p:cNvPicPr preferRelativeResize="0"/>
          <p:nvPr/>
        </p:nvPicPr>
        <p:blipFill>
          <a:blip r:embed="rId3">
            <a:alphaModFix/>
          </a:blip>
          <a:stretch>
            <a:fillRect/>
          </a:stretch>
        </p:blipFill>
        <p:spPr>
          <a:xfrm>
            <a:off x="1990750" y="2489525"/>
            <a:ext cx="6180802" cy="1226475"/>
          </a:xfrm>
          <a:prstGeom prst="rect">
            <a:avLst/>
          </a:prstGeom>
          <a:noFill/>
          <a:ln>
            <a:noFill/>
          </a:ln>
        </p:spPr>
      </p:pic>
      <p:pic>
        <p:nvPicPr>
          <p:cNvPr id="101" name="Google Shape;101;p10"/>
          <p:cNvPicPr preferRelativeResize="0"/>
          <p:nvPr/>
        </p:nvPicPr>
        <p:blipFill>
          <a:blip r:embed="rId4">
            <a:alphaModFix/>
          </a:blip>
          <a:stretch>
            <a:fillRect/>
          </a:stretch>
        </p:blipFill>
        <p:spPr>
          <a:xfrm>
            <a:off x="978700" y="1383500"/>
            <a:ext cx="6310849" cy="1195275"/>
          </a:xfrm>
          <a:prstGeom prst="rect">
            <a:avLst/>
          </a:prstGeom>
          <a:noFill/>
          <a:ln>
            <a:noFill/>
          </a:ln>
        </p:spPr>
      </p:pic>
      <p:pic>
        <p:nvPicPr>
          <p:cNvPr id="103" name="Google Shape;103;p10"/>
          <p:cNvPicPr preferRelativeResize="0"/>
          <p:nvPr/>
        </p:nvPicPr>
        <p:blipFill>
          <a:blip r:embed="rId5">
            <a:alphaModFix/>
          </a:blip>
          <a:stretch>
            <a:fillRect/>
          </a:stretch>
        </p:blipFill>
        <p:spPr>
          <a:xfrm>
            <a:off x="2760050" y="3716000"/>
            <a:ext cx="5911738" cy="1195275"/>
          </a:xfrm>
          <a:prstGeom prst="rect">
            <a:avLst/>
          </a:prstGeom>
          <a:noFill/>
          <a:ln>
            <a:noFill/>
          </a:ln>
        </p:spPr>
      </p:pic>
      <p:sp>
        <p:nvSpPr>
          <p:cNvPr id="104" name="Google Shape;104;p10"/>
          <p:cNvSpPr txBox="1"/>
          <p:nvPr/>
        </p:nvSpPr>
        <p:spPr>
          <a:xfrm>
            <a:off x="2139164" y="3445850"/>
            <a:ext cx="4865671" cy="7188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solidFill>
                  <a:schemeClr val="lt1"/>
                </a:solidFill>
                <a:latin typeface="Arial" panose="020B0604020202020204" pitchFamily="34" charset="0"/>
                <a:ea typeface="Roboto"/>
                <a:cs typeface="Arial" panose="020B0604020202020204" pitchFamily="34" charset="0"/>
                <a:sym typeface="Roboto"/>
              </a:rPr>
              <a:t>What are these systems?</a:t>
            </a:r>
            <a:endParaRPr sz="29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5" name="Picture 4">
            <a:extLst>
              <a:ext uri="{FF2B5EF4-FFF2-40B4-BE49-F238E27FC236}">
                <a16:creationId xmlns:a16="http://schemas.microsoft.com/office/drawing/2014/main" id="{B0618040-1E1A-C7AB-A86D-ABA0DBC941B4}"/>
              </a:ext>
            </a:extLst>
          </p:cNvPr>
          <p:cNvPicPr>
            <a:picLocks noChangeAspect="1"/>
          </p:cNvPicPr>
          <p:nvPr/>
        </p:nvPicPr>
        <p:blipFill>
          <a:blip r:embed="rId6"/>
          <a:stretch>
            <a:fillRect/>
          </a:stretch>
        </p:blipFill>
        <p:spPr>
          <a:xfrm>
            <a:off x="226880" y="268929"/>
            <a:ext cx="6390488" cy="1091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0197D-6040-C891-2716-4C376A7F1E1C}"/>
            </a:ext>
          </a:extLst>
        </p:cNvPr>
        <p:cNvGrpSpPr/>
        <p:nvPr/>
      </p:nvGrpSpPr>
      <p:grpSpPr>
        <a:xfrm>
          <a:off x="0" y="0"/>
          <a:ext cx="0" cy="0"/>
          <a:chOff x="0" y="0"/>
          <a:chExt cx="0" cy="0"/>
        </a:xfrm>
      </p:grpSpPr>
      <p:pic>
        <p:nvPicPr>
          <p:cNvPr id="16" name="Picture 15" descr="I died to a creeper while wearing an enchanted diamond armour, had over 65  xp levels. I hate my life! : r/Minecraft">
            <a:extLst>
              <a:ext uri="{FF2B5EF4-FFF2-40B4-BE49-F238E27FC236}">
                <a16:creationId xmlns:a16="http://schemas.microsoft.com/office/drawing/2014/main" id="{C5714BC3-03A3-B817-12BF-7C9443EBAAE5}"/>
              </a:ext>
            </a:extLst>
          </p:cNvPr>
          <p:cNvPicPr>
            <a:picLocks noChangeAspect="1"/>
          </p:cNvPicPr>
          <p:nvPr/>
        </p:nvPicPr>
        <p:blipFill>
          <a:blip r:embed="rId2"/>
          <a:srcRect l="16910" t="12728" r="14826" b="19008"/>
          <a:stretch>
            <a:fillRect/>
          </a:stretch>
        </p:blipFill>
        <p:spPr>
          <a:xfrm>
            <a:off x="3323786" y="1566286"/>
            <a:ext cx="4654900" cy="2617104"/>
          </a:xfrm>
          <a:prstGeom prst="rect">
            <a:avLst/>
          </a:prstGeom>
        </p:spPr>
      </p:pic>
      <p:sp>
        <p:nvSpPr>
          <p:cNvPr id="2" name="Title 1">
            <a:extLst>
              <a:ext uri="{FF2B5EF4-FFF2-40B4-BE49-F238E27FC236}">
                <a16:creationId xmlns:a16="http://schemas.microsoft.com/office/drawing/2014/main" id="{A383A17F-A795-6CFF-16C8-72DAAB2A6DA6}"/>
              </a:ext>
            </a:extLst>
          </p:cNvPr>
          <p:cNvSpPr>
            <a:spLocks noGrp="1"/>
          </p:cNvSpPr>
          <p:nvPr>
            <p:ph type="title"/>
          </p:nvPr>
        </p:nvSpPr>
        <p:spPr/>
        <p:txBody>
          <a:bodyPr/>
          <a:lstStyle/>
          <a:p>
            <a:r>
              <a:rPr lang="en-US" b="0" dirty="0"/>
              <a:t>Experience – Reflection – </a:t>
            </a:r>
            <a:r>
              <a:rPr lang="en-US" dirty="0"/>
              <a:t>Consolidation</a:t>
            </a:r>
          </a:p>
        </p:txBody>
      </p:sp>
      <p:sp>
        <p:nvSpPr>
          <p:cNvPr id="3" name="Slide Number Placeholder 2">
            <a:extLst>
              <a:ext uri="{FF2B5EF4-FFF2-40B4-BE49-F238E27FC236}">
                <a16:creationId xmlns:a16="http://schemas.microsoft.com/office/drawing/2014/main" id="{762D1961-3B9D-3326-686E-33EB88915B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Google Shape;217;p21">
            <a:extLst>
              <a:ext uri="{FF2B5EF4-FFF2-40B4-BE49-F238E27FC236}">
                <a16:creationId xmlns:a16="http://schemas.microsoft.com/office/drawing/2014/main" id="{AA15D68E-134A-6884-9186-761852D3F991}"/>
              </a:ext>
            </a:extLst>
          </p:cNvPr>
          <p:cNvSpPr/>
          <p:nvPr/>
        </p:nvSpPr>
        <p:spPr>
          <a:xfrm>
            <a:off x="1226033" y="1132911"/>
            <a:ext cx="1246010" cy="61415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panose="020B0604020202020204" pitchFamily="34" charset="0"/>
                <a:ea typeface="Roboto"/>
                <a:cs typeface="Arial" panose="020B0604020202020204" pitchFamily="34" charset="0"/>
                <a:sym typeface="Roboto"/>
              </a:rPr>
              <a:t>Problem</a:t>
            </a:r>
            <a:endParaRPr dirty="0">
              <a:latin typeface="Arial" panose="020B0604020202020204" pitchFamily="34" charset="0"/>
              <a:ea typeface="Roboto"/>
              <a:cs typeface="Arial" panose="020B0604020202020204" pitchFamily="34" charset="0"/>
              <a:sym typeface="Roboto"/>
            </a:endParaRPr>
          </a:p>
        </p:txBody>
      </p:sp>
      <p:pic>
        <p:nvPicPr>
          <p:cNvPr id="6" name="Google Shape;218;p21">
            <a:extLst>
              <a:ext uri="{FF2B5EF4-FFF2-40B4-BE49-F238E27FC236}">
                <a16:creationId xmlns:a16="http://schemas.microsoft.com/office/drawing/2014/main" id="{84E24197-B025-3E16-0057-D3F7D82272EC}"/>
              </a:ext>
            </a:extLst>
          </p:cNvPr>
          <p:cNvPicPr preferRelativeResize="0"/>
          <p:nvPr/>
        </p:nvPicPr>
        <p:blipFill>
          <a:blip r:embed="rId3">
            <a:alphaModFix/>
          </a:blip>
          <a:stretch>
            <a:fillRect/>
          </a:stretch>
        </p:blipFill>
        <p:spPr>
          <a:xfrm>
            <a:off x="1382938" y="2009008"/>
            <a:ext cx="932200" cy="932200"/>
          </a:xfrm>
          <a:prstGeom prst="rect">
            <a:avLst/>
          </a:prstGeom>
          <a:noFill/>
          <a:ln>
            <a:noFill/>
          </a:ln>
        </p:spPr>
      </p:pic>
      <p:sp>
        <p:nvSpPr>
          <p:cNvPr id="9" name="Google Shape;221;p21">
            <a:extLst>
              <a:ext uri="{FF2B5EF4-FFF2-40B4-BE49-F238E27FC236}">
                <a16:creationId xmlns:a16="http://schemas.microsoft.com/office/drawing/2014/main" id="{7A6EE8C3-034C-0112-0D97-BB77950DA221}"/>
              </a:ext>
            </a:extLst>
          </p:cNvPr>
          <p:cNvSpPr/>
          <p:nvPr/>
        </p:nvSpPr>
        <p:spPr>
          <a:xfrm>
            <a:off x="1111338" y="3197298"/>
            <a:ext cx="1475400" cy="145419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1: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2: …</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a:t>
            </a:r>
          </a:p>
          <a:p>
            <a:pPr marL="0" lvl="0" indent="0"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Step n: …</a:t>
            </a: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 b="1" dirty="0">
                <a:latin typeface="Arial" panose="020B0604020202020204" pitchFamily="34" charset="0"/>
                <a:ea typeface="Roboto"/>
                <a:cs typeface="Arial" panose="020B0604020202020204" pitchFamily="34" charset="0"/>
                <a:sym typeface="Roboto"/>
              </a:rPr>
              <a:t>Answer: …</a:t>
            </a:r>
            <a:endParaRPr b="1" dirty="0">
              <a:latin typeface="Arial" panose="020B0604020202020204" pitchFamily="34" charset="0"/>
              <a:ea typeface="Roboto"/>
              <a:cs typeface="Arial" panose="020B0604020202020204" pitchFamily="34" charset="0"/>
              <a:sym typeface="Roboto"/>
            </a:endParaRPr>
          </a:p>
        </p:txBody>
      </p:sp>
      <p:cxnSp>
        <p:nvCxnSpPr>
          <p:cNvPr id="10" name="Google Shape;222;p21">
            <a:extLst>
              <a:ext uri="{FF2B5EF4-FFF2-40B4-BE49-F238E27FC236}">
                <a16:creationId xmlns:a16="http://schemas.microsoft.com/office/drawing/2014/main" id="{1755BF5B-4384-D546-7099-101AC6C05EB6}"/>
              </a:ext>
            </a:extLst>
          </p:cNvPr>
          <p:cNvCxnSpPr>
            <a:cxnSpLocks/>
            <a:stCxn id="5" idx="2"/>
            <a:endCxn id="6" idx="0"/>
          </p:cNvCxnSpPr>
          <p:nvPr/>
        </p:nvCxnSpPr>
        <p:spPr>
          <a:xfrm>
            <a:off x="1849038" y="1747066"/>
            <a:ext cx="0" cy="261942"/>
          </a:xfrm>
          <a:prstGeom prst="straightConnector1">
            <a:avLst/>
          </a:prstGeom>
          <a:noFill/>
          <a:ln w="19050" cap="flat" cmpd="sng">
            <a:solidFill>
              <a:schemeClr val="dk1"/>
            </a:solidFill>
            <a:prstDash val="solid"/>
            <a:round/>
            <a:headEnd type="none" w="med" len="med"/>
            <a:tailEnd type="triangle" w="med" len="med"/>
          </a:ln>
        </p:spPr>
      </p:cxnSp>
      <p:cxnSp>
        <p:nvCxnSpPr>
          <p:cNvPr id="11" name="Google Shape;224;p21">
            <a:extLst>
              <a:ext uri="{FF2B5EF4-FFF2-40B4-BE49-F238E27FC236}">
                <a16:creationId xmlns:a16="http://schemas.microsoft.com/office/drawing/2014/main" id="{A9F77DA4-031B-747B-7E1C-60E2CA513EB9}"/>
              </a:ext>
            </a:extLst>
          </p:cNvPr>
          <p:cNvCxnSpPr>
            <a:cxnSpLocks/>
            <a:stCxn id="6" idx="2"/>
            <a:endCxn id="12" idx="0"/>
          </p:cNvCxnSpPr>
          <p:nvPr/>
        </p:nvCxnSpPr>
        <p:spPr>
          <a:xfrm>
            <a:off x="1849038" y="2941208"/>
            <a:ext cx="0" cy="256090"/>
          </a:xfrm>
          <a:prstGeom prst="straightConnector1">
            <a:avLst/>
          </a:prstGeom>
          <a:noFill/>
          <a:ln w="19050" cap="flat" cmpd="sng">
            <a:solidFill>
              <a:schemeClr val="dk1"/>
            </a:solidFill>
            <a:prstDash val="solid"/>
            <a:round/>
            <a:headEnd type="none" w="med" len="med"/>
            <a:tailEnd type="triangle" w="med" len="med"/>
          </a:ln>
        </p:spPr>
      </p:cxnSp>
      <p:sp>
        <p:nvSpPr>
          <p:cNvPr id="12" name="Google Shape;219;p21">
            <a:extLst>
              <a:ext uri="{FF2B5EF4-FFF2-40B4-BE49-F238E27FC236}">
                <a16:creationId xmlns:a16="http://schemas.microsoft.com/office/drawing/2014/main" id="{EE2CC54E-F401-F599-6149-C1AAA2976E4B}"/>
              </a:ext>
            </a:extLst>
          </p:cNvPr>
          <p:cNvSpPr/>
          <p:nvPr/>
        </p:nvSpPr>
        <p:spPr>
          <a:xfrm>
            <a:off x="1111338" y="3197298"/>
            <a:ext cx="1475400" cy="1454194"/>
          </a:xfrm>
          <a:prstGeom prst="roundRect">
            <a:avLst>
              <a:gd name="adj" fmla="val 16667"/>
            </a:avLst>
          </a:prstGeom>
          <a:solidFill>
            <a:schemeClr val="tx1">
              <a:alpha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Arial" panose="020B0604020202020204" pitchFamily="34" charset="0"/>
              <a:ea typeface="Roboto"/>
              <a:cs typeface="Arial" panose="020B0604020202020204" pitchFamily="34" charset="0"/>
              <a:sym typeface="Roboto"/>
            </a:endParaRPr>
          </a:p>
        </p:txBody>
      </p:sp>
      <p:sp>
        <p:nvSpPr>
          <p:cNvPr id="13" name="Google Shape;217;p21">
            <a:extLst>
              <a:ext uri="{FF2B5EF4-FFF2-40B4-BE49-F238E27FC236}">
                <a16:creationId xmlns:a16="http://schemas.microsoft.com/office/drawing/2014/main" id="{145D5F2A-27FF-DCB3-B7FC-2C514C24150F}"/>
              </a:ext>
            </a:extLst>
          </p:cNvPr>
          <p:cNvSpPr/>
          <p:nvPr/>
        </p:nvSpPr>
        <p:spPr>
          <a:xfrm>
            <a:off x="1226033" y="3617317"/>
            <a:ext cx="1246010" cy="614155"/>
          </a:xfrm>
          <a:prstGeom prst="roundRect">
            <a:avLst>
              <a:gd name="adj" fmla="val 16667"/>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rial" panose="020B0604020202020204" pitchFamily="34" charset="0"/>
                <a:ea typeface="Roboto"/>
                <a:cs typeface="Arial" panose="020B0604020202020204" pitchFamily="34" charset="0"/>
                <a:sym typeface="Roboto"/>
              </a:rPr>
              <a:t>Reward = 0</a:t>
            </a:r>
            <a:endParaRPr dirty="0">
              <a:latin typeface="Arial" panose="020B0604020202020204" pitchFamily="34" charset="0"/>
              <a:ea typeface="Roboto"/>
              <a:cs typeface="Arial" panose="020B0604020202020204" pitchFamily="34" charset="0"/>
              <a:sym typeface="Roboto"/>
            </a:endParaRPr>
          </a:p>
        </p:txBody>
      </p:sp>
      <p:sp>
        <p:nvSpPr>
          <p:cNvPr id="4" name="Google Shape;217;p21">
            <a:extLst>
              <a:ext uri="{FF2B5EF4-FFF2-40B4-BE49-F238E27FC236}">
                <a16:creationId xmlns:a16="http://schemas.microsoft.com/office/drawing/2014/main" id="{74FE3DBA-2F38-D96A-26F6-07699ED6397E}"/>
              </a:ext>
            </a:extLst>
          </p:cNvPr>
          <p:cNvSpPr/>
          <p:nvPr/>
        </p:nvSpPr>
        <p:spPr>
          <a:xfrm>
            <a:off x="2865028" y="2087730"/>
            <a:ext cx="2246992" cy="774756"/>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t>I should stay away from Creeper next time…</a:t>
            </a:r>
          </a:p>
        </p:txBody>
      </p:sp>
      <p:cxnSp>
        <p:nvCxnSpPr>
          <p:cNvPr id="14" name="Straight Arrow Connector 13">
            <a:extLst>
              <a:ext uri="{FF2B5EF4-FFF2-40B4-BE49-F238E27FC236}">
                <a16:creationId xmlns:a16="http://schemas.microsoft.com/office/drawing/2014/main" id="{1AC2006B-1570-CFE2-1A16-58435DD25C34}"/>
              </a:ext>
            </a:extLst>
          </p:cNvPr>
          <p:cNvCxnSpPr>
            <a:stCxn id="4" idx="1"/>
            <a:endCxn id="6" idx="3"/>
          </p:cNvCxnSpPr>
          <p:nvPr/>
        </p:nvCxnSpPr>
        <p:spPr>
          <a:xfrm flipH="1">
            <a:off x="2315138" y="2475108"/>
            <a:ext cx="5498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314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2C6F-C3EA-A3A4-BF21-8DE8A5046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05D3-3EE4-7A10-F8E2-E602E3F2BE7D}"/>
              </a:ext>
            </a:extLst>
          </p:cNvPr>
          <p:cNvSpPr>
            <a:spLocks noGrp="1"/>
          </p:cNvSpPr>
          <p:nvPr>
            <p:ph type="title"/>
          </p:nvPr>
        </p:nvSpPr>
        <p:spPr/>
        <p:txBody>
          <a:bodyPr/>
          <a:lstStyle/>
          <a:p>
            <a:r>
              <a:rPr lang="en-US" dirty="0"/>
              <a:t>Experiential Reinforcement Learning</a:t>
            </a:r>
          </a:p>
        </p:txBody>
      </p:sp>
      <p:sp>
        <p:nvSpPr>
          <p:cNvPr id="3" name="Slide Number Placeholder 2">
            <a:extLst>
              <a:ext uri="{FF2B5EF4-FFF2-40B4-BE49-F238E27FC236}">
                <a16:creationId xmlns:a16="http://schemas.microsoft.com/office/drawing/2014/main" id="{E8E0BC58-42CA-6E69-C064-4F683B9464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6" name="TextBox 5">
            <a:extLst>
              <a:ext uri="{FF2B5EF4-FFF2-40B4-BE49-F238E27FC236}">
                <a16:creationId xmlns:a16="http://schemas.microsoft.com/office/drawing/2014/main" id="{C725585C-4456-F760-D844-DFF7EEC2EE22}"/>
              </a:ext>
            </a:extLst>
          </p:cNvPr>
          <p:cNvSpPr txBox="1"/>
          <p:nvPr/>
        </p:nvSpPr>
        <p:spPr>
          <a:xfrm>
            <a:off x="427500" y="1839871"/>
            <a:ext cx="4818268" cy="1785104"/>
          </a:xfrm>
          <a:prstGeom prst="rect">
            <a:avLst/>
          </a:prstGeom>
          <a:noFill/>
        </p:spPr>
        <p:txBody>
          <a:bodyPr wrap="square" rtlCol="0">
            <a:spAutoFit/>
          </a:bodyPr>
          <a:lstStyle/>
          <a:p>
            <a:pPr fontAlgn="base">
              <a:spcBef>
                <a:spcPts val="1200"/>
              </a:spcBef>
            </a:pPr>
            <a:r>
              <a:rPr lang="en-US" sz="1800" dirty="0"/>
              <a:t>In each training step, an agent learns to:</a:t>
            </a:r>
          </a:p>
          <a:p>
            <a:pPr marL="342900" indent="-342900" fontAlgn="base">
              <a:spcBef>
                <a:spcPts val="1200"/>
              </a:spcBef>
              <a:buAutoNum type="arabicPeriod"/>
            </a:pPr>
            <a:r>
              <a:rPr lang="en-US" sz="1800" b="1" dirty="0"/>
              <a:t>Verbally reflect</a:t>
            </a:r>
            <a:r>
              <a:rPr lang="en-US" sz="1800" dirty="0"/>
              <a:t> on observed outcomes</a:t>
            </a:r>
          </a:p>
          <a:p>
            <a:pPr marL="342900" indent="-342900" fontAlgn="base">
              <a:spcBef>
                <a:spcPts val="1200"/>
              </a:spcBef>
              <a:buAutoNum type="arabicPeriod"/>
            </a:pPr>
            <a:r>
              <a:rPr lang="en-US" sz="1800" b="1" dirty="0"/>
              <a:t>Internalize the reflections</a:t>
            </a:r>
            <a:r>
              <a:rPr lang="en-US" sz="1800" dirty="0"/>
              <a:t> into its parameters, such that its behavior changes accordingly in the next iterations</a:t>
            </a:r>
          </a:p>
        </p:txBody>
      </p:sp>
      <p:grpSp>
        <p:nvGrpSpPr>
          <p:cNvPr id="9" name="Group 8">
            <a:extLst>
              <a:ext uri="{FF2B5EF4-FFF2-40B4-BE49-F238E27FC236}">
                <a16:creationId xmlns:a16="http://schemas.microsoft.com/office/drawing/2014/main" id="{FBC6780D-D751-0D39-9A84-1AF23495C7CC}"/>
              </a:ext>
            </a:extLst>
          </p:cNvPr>
          <p:cNvGrpSpPr/>
          <p:nvPr/>
        </p:nvGrpSpPr>
        <p:grpSpPr>
          <a:xfrm>
            <a:off x="5245768" y="1346608"/>
            <a:ext cx="3534006" cy="2771630"/>
            <a:chOff x="4816069" y="1445067"/>
            <a:chExt cx="3970102" cy="3113649"/>
          </a:xfrm>
        </p:grpSpPr>
        <p:pic>
          <p:nvPicPr>
            <p:cNvPr id="7" name="Picture 6">
              <a:extLst>
                <a:ext uri="{FF2B5EF4-FFF2-40B4-BE49-F238E27FC236}">
                  <a16:creationId xmlns:a16="http://schemas.microsoft.com/office/drawing/2014/main" id="{8AAF688C-F150-F7BD-4420-EFC50C07FAFA}"/>
                </a:ext>
              </a:extLst>
            </p:cNvPr>
            <p:cNvPicPr>
              <a:picLocks noChangeAspect="1"/>
            </p:cNvPicPr>
            <p:nvPr/>
          </p:nvPicPr>
          <p:blipFill>
            <a:blip r:embed="rId2"/>
            <a:stretch>
              <a:fillRect/>
            </a:stretch>
          </p:blipFill>
          <p:spPr>
            <a:xfrm>
              <a:off x="4816069" y="1445067"/>
              <a:ext cx="3970102" cy="3113649"/>
            </a:xfrm>
            <a:prstGeom prst="rect">
              <a:avLst/>
            </a:prstGeom>
          </p:spPr>
        </p:pic>
        <p:sp>
          <p:nvSpPr>
            <p:cNvPr id="8" name="Rectangle 7">
              <a:extLst>
                <a:ext uri="{FF2B5EF4-FFF2-40B4-BE49-F238E27FC236}">
                  <a16:creationId xmlns:a16="http://schemas.microsoft.com/office/drawing/2014/main" id="{342A8AEC-6B0B-44F8-0D23-018A5320D574}"/>
                </a:ext>
              </a:extLst>
            </p:cNvPr>
            <p:cNvSpPr/>
            <p:nvPr/>
          </p:nvSpPr>
          <p:spPr>
            <a:xfrm>
              <a:off x="4816069" y="1445067"/>
              <a:ext cx="629080" cy="2305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75518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A76EE-50CA-9D86-4D3D-DE7EA7FA7D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8B4EAE-E5F6-24F8-BA21-0E1B33B419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11" name="Picture 10">
            <a:extLst>
              <a:ext uri="{FF2B5EF4-FFF2-40B4-BE49-F238E27FC236}">
                <a16:creationId xmlns:a16="http://schemas.microsoft.com/office/drawing/2014/main" id="{2A6C312E-D85A-6571-7B61-953A0B4CFD27}"/>
              </a:ext>
            </a:extLst>
          </p:cNvPr>
          <p:cNvPicPr>
            <a:picLocks noChangeAspect="1"/>
          </p:cNvPicPr>
          <p:nvPr/>
        </p:nvPicPr>
        <p:blipFill>
          <a:blip r:embed="rId2"/>
          <a:stretch>
            <a:fillRect/>
          </a:stretch>
        </p:blipFill>
        <p:spPr>
          <a:xfrm>
            <a:off x="328795" y="918937"/>
            <a:ext cx="8486410" cy="3305626"/>
          </a:xfrm>
          <a:prstGeom prst="rect">
            <a:avLst/>
          </a:prstGeom>
        </p:spPr>
      </p:pic>
    </p:spTree>
    <p:extLst>
      <p:ext uri="{BB962C8B-B14F-4D97-AF65-F5344CB8AC3E}">
        <p14:creationId xmlns:p14="http://schemas.microsoft.com/office/powerpoint/2010/main" val="127617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B300-2AC0-6064-A68F-E60D01B40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C2456-F35C-A7E9-12A8-5BB77C172542}"/>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392EC117-0DD2-D90E-E972-2FA46436F1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Content Placeholder 3">
            <a:extLst>
              <a:ext uri="{FF2B5EF4-FFF2-40B4-BE49-F238E27FC236}">
                <a16:creationId xmlns:a16="http://schemas.microsoft.com/office/drawing/2014/main" id="{728C65B0-E84E-BEAD-9BFE-ABBDE098BDBF}"/>
              </a:ext>
            </a:extLst>
          </p:cNvPr>
          <p:cNvPicPr>
            <a:picLocks noChangeAspect="1"/>
          </p:cNvPicPr>
          <p:nvPr/>
        </p:nvPicPr>
        <p:blipFill>
          <a:blip r:embed="rId3"/>
          <a:stretch>
            <a:fillRect/>
          </a:stretch>
        </p:blipFill>
        <p:spPr>
          <a:xfrm>
            <a:off x="223107" y="1417873"/>
            <a:ext cx="4450219" cy="2802734"/>
          </a:xfrm>
          <a:prstGeom prst="rect">
            <a:avLst/>
          </a:prstGeom>
        </p:spPr>
      </p:pic>
      <p:sp>
        <p:nvSpPr>
          <p:cNvPr id="12" name="Content Placeholder 3">
            <a:extLst>
              <a:ext uri="{FF2B5EF4-FFF2-40B4-BE49-F238E27FC236}">
                <a16:creationId xmlns:a16="http://schemas.microsoft.com/office/drawing/2014/main" id="{BCDE47DC-995D-5B16-3988-8E87A0C0B9A8}"/>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p:txBody>
      </p:sp>
      <p:sp>
        <p:nvSpPr>
          <p:cNvPr id="4" name="Rectangle 3">
            <a:extLst>
              <a:ext uri="{FF2B5EF4-FFF2-40B4-BE49-F238E27FC236}">
                <a16:creationId xmlns:a16="http://schemas.microsoft.com/office/drawing/2014/main" id="{071AE947-76D6-D820-6D15-896CDCDA9397}"/>
              </a:ext>
            </a:extLst>
          </p:cNvPr>
          <p:cNvSpPr/>
          <p:nvPr/>
        </p:nvSpPr>
        <p:spPr bwMode="auto">
          <a:xfrm flipV="1">
            <a:off x="223107" y="2516318"/>
            <a:ext cx="4450219" cy="1732547"/>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CA3B254B-74E2-AF3A-7F0D-7349A63CF5EB}"/>
              </a:ext>
            </a:extLst>
          </p:cNvPr>
          <p:cNvSpPr/>
          <p:nvPr/>
        </p:nvSpPr>
        <p:spPr bwMode="auto">
          <a:xfrm>
            <a:off x="461790" y="2031618"/>
            <a:ext cx="2523937" cy="428939"/>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41039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7A75-2D8E-CEBB-87DB-EC5407817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892B0-EB70-213F-FD57-FA92D7D122BD}"/>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F740875C-2AE0-6E5A-5EB2-A607399D3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Content Placeholder 3">
            <a:extLst>
              <a:ext uri="{FF2B5EF4-FFF2-40B4-BE49-F238E27FC236}">
                <a16:creationId xmlns:a16="http://schemas.microsoft.com/office/drawing/2014/main" id="{CCB36519-6A6A-4084-A868-A804013B47E9}"/>
              </a:ext>
            </a:extLst>
          </p:cNvPr>
          <p:cNvPicPr>
            <a:picLocks noChangeAspect="1"/>
          </p:cNvPicPr>
          <p:nvPr/>
        </p:nvPicPr>
        <p:blipFill>
          <a:blip r:embed="rId2"/>
          <a:stretch>
            <a:fillRect/>
          </a:stretch>
        </p:blipFill>
        <p:spPr>
          <a:xfrm>
            <a:off x="223107" y="1417873"/>
            <a:ext cx="4450219" cy="2802734"/>
          </a:xfrm>
          <a:prstGeom prst="rect">
            <a:avLst/>
          </a:prstGeom>
        </p:spPr>
      </p:pic>
      <p:sp>
        <p:nvSpPr>
          <p:cNvPr id="8" name="Rectangle 7">
            <a:extLst>
              <a:ext uri="{FF2B5EF4-FFF2-40B4-BE49-F238E27FC236}">
                <a16:creationId xmlns:a16="http://schemas.microsoft.com/office/drawing/2014/main" id="{CDD32DF0-EFE2-4E3C-5B22-2789EABF3308}"/>
              </a:ext>
            </a:extLst>
          </p:cNvPr>
          <p:cNvSpPr/>
          <p:nvPr/>
        </p:nvSpPr>
        <p:spPr bwMode="auto">
          <a:xfrm>
            <a:off x="461790" y="2031618"/>
            <a:ext cx="2523937" cy="428939"/>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2" name="Content Placeholder 3">
            <a:extLst>
              <a:ext uri="{FF2B5EF4-FFF2-40B4-BE49-F238E27FC236}">
                <a16:creationId xmlns:a16="http://schemas.microsoft.com/office/drawing/2014/main" id="{4E348E9D-E816-41C9-0014-AF0ED3EFAA94}"/>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00B050"/>
                </a:solidFill>
                <a:latin typeface="+mn-lt"/>
              </a:rPr>
              <a:t>success</a:t>
            </a:r>
            <a:r>
              <a:rPr lang="en-US" sz="1200" dirty="0">
                <a:latin typeface="+mn-lt"/>
              </a:rPr>
              <a:t>, learn from the attempt (via standard RL)</a:t>
            </a:r>
          </a:p>
          <a:p>
            <a:pPr marL="0" lvl="4" indent="0" fontAlgn="base">
              <a:lnSpc>
                <a:spcPct val="100000"/>
              </a:lnSpc>
              <a:spcBef>
                <a:spcPts val="600"/>
              </a:spcBef>
              <a:buNone/>
            </a:pPr>
            <a:endParaRPr lang="en-US" sz="1200" dirty="0">
              <a:latin typeface="+mn-lt"/>
            </a:endParaRPr>
          </a:p>
        </p:txBody>
      </p:sp>
      <p:sp>
        <p:nvSpPr>
          <p:cNvPr id="4" name="Rectangle 3">
            <a:extLst>
              <a:ext uri="{FF2B5EF4-FFF2-40B4-BE49-F238E27FC236}">
                <a16:creationId xmlns:a16="http://schemas.microsoft.com/office/drawing/2014/main" id="{A70980D0-6739-0882-49C3-8550CE2C0C38}"/>
              </a:ext>
            </a:extLst>
          </p:cNvPr>
          <p:cNvSpPr/>
          <p:nvPr/>
        </p:nvSpPr>
        <p:spPr bwMode="auto">
          <a:xfrm>
            <a:off x="461790" y="3428426"/>
            <a:ext cx="3501756" cy="294488"/>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F263FAB3-95CA-5CD8-808F-827347DA5F68}"/>
              </a:ext>
            </a:extLst>
          </p:cNvPr>
          <p:cNvSpPr/>
          <p:nvPr/>
        </p:nvSpPr>
        <p:spPr bwMode="auto">
          <a:xfrm flipV="1">
            <a:off x="223107" y="3750415"/>
            <a:ext cx="4450219" cy="498450"/>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92D5444E-E244-FD2D-FE35-98B8CABEEA86}"/>
              </a:ext>
            </a:extLst>
          </p:cNvPr>
          <p:cNvSpPr/>
          <p:nvPr/>
        </p:nvSpPr>
        <p:spPr bwMode="auto">
          <a:xfrm flipV="1">
            <a:off x="141584" y="2488817"/>
            <a:ext cx="4450219" cy="911349"/>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8612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D638-398E-6060-CF0A-332A90331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80DED-6696-DBC0-BEC7-0F7500FC89E6}"/>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473A58BF-F129-1E4E-1D4E-C58826D934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Content Placeholder 3">
            <a:extLst>
              <a:ext uri="{FF2B5EF4-FFF2-40B4-BE49-F238E27FC236}">
                <a16:creationId xmlns:a16="http://schemas.microsoft.com/office/drawing/2014/main" id="{2E0F3211-3286-9E80-513F-A2DA62712048}"/>
              </a:ext>
            </a:extLst>
          </p:cNvPr>
          <p:cNvPicPr>
            <a:picLocks noChangeAspect="1"/>
          </p:cNvPicPr>
          <p:nvPr/>
        </p:nvPicPr>
        <p:blipFill>
          <a:blip r:embed="rId2"/>
          <a:stretch>
            <a:fillRect/>
          </a:stretch>
        </p:blipFill>
        <p:spPr>
          <a:xfrm>
            <a:off x="223107" y="1417873"/>
            <a:ext cx="4450219" cy="2802734"/>
          </a:xfrm>
          <a:prstGeom prst="rect">
            <a:avLst/>
          </a:prstGeom>
        </p:spPr>
      </p:pic>
      <p:sp>
        <p:nvSpPr>
          <p:cNvPr id="8" name="Rectangle 7">
            <a:extLst>
              <a:ext uri="{FF2B5EF4-FFF2-40B4-BE49-F238E27FC236}">
                <a16:creationId xmlns:a16="http://schemas.microsoft.com/office/drawing/2014/main" id="{2300F6C6-81F3-61DE-FFFC-E934DCCC568A}"/>
              </a:ext>
            </a:extLst>
          </p:cNvPr>
          <p:cNvSpPr/>
          <p:nvPr/>
        </p:nvSpPr>
        <p:spPr bwMode="auto">
          <a:xfrm>
            <a:off x="465228" y="2485380"/>
            <a:ext cx="2302035" cy="264695"/>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2" name="Content Placeholder 3">
            <a:extLst>
              <a:ext uri="{FF2B5EF4-FFF2-40B4-BE49-F238E27FC236}">
                <a16:creationId xmlns:a16="http://schemas.microsoft.com/office/drawing/2014/main" id="{33A86F7A-E561-E4E1-7871-8B2F17DE8FCB}"/>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00B050"/>
                </a:solidFill>
                <a:latin typeface="+mn-lt"/>
              </a:rPr>
              <a:t>success</a:t>
            </a:r>
            <a:r>
              <a:rPr lang="en-US" sz="1200" dirty="0">
                <a:latin typeface="+mn-lt"/>
              </a:rPr>
              <a:t>, learn from the attempt (via standard RL)</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C00000"/>
                </a:solidFill>
                <a:latin typeface="+mn-lt"/>
              </a:rPr>
              <a:t>failure</a:t>
            </a:r>
            <a:r>
              <a:rPr lang="en-US" sz="1200" dirty="0">
                <a:latin typeface="+mn-lt"/>
              </a:rPr>
              <a:t>,</a:t>
            </a:r>
          </a:p>
          <a:p>
            <a:pPr marL="628650" lvl="8" indent="-171450" fontAlgn="base">
              <a:lnSpc>
                <a:spcPct val="100000"/>
              </a:lnSpc>
              <a:spcBef>
                <a:spcPts val="600"/>
              </a:spcBef>
              <a:buFont typeface="Arial" panose="020B0604020202020204" pitchFamily="34" charset="0"/>
              <a:buChar char="•"/>
            </a:pPr>
            <a:r>
              <a:rPr lang="en-US" sz="1200" dirty="0">
                <a:latin typeface="+mn-lt"/>
              </a:rPr>
              <a:t>Generate a reflection based on the feedback</a:t>
            </a:r>
          </a:p>
        </p:txBody>
      </p:sp>
      <p:sp>
        <p:nvSpPr>
          <p:cNvPr id="6" name="Rectangle 5">
            <a:extLst>
              <a:ext uri="{FF2B5EF4-FFF2-40B4-BE49-F238E27FC236}">
                <a16:creationId xmlns:a16="http://schemas.microsoft.com/office/drawing/2014/main" id="{44B83D16-D6BF-3D4F-4655-F86B0917E784}"/>
              </a:ext>
            </a:extLst>
          </p:cNvPr>
          <p:cNvSpPr/>
          <p:nvPr/>
        </p:nvSpPr>
        <p:spPr bwMode="auto">
          <a:xfrm flipV="1">
            <a:off x="223107" y="2791326"/>
            <a:ext cx="4450219" cy="1457539"/>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57484407-A4AE-FFDE-AF73-8A78B2F2B8EA}"/>
              </a:ext>
            </a:extLst>
          </p:cNvPr>
          <p:cNvSpPr/>
          <p:nvPr/>
        </p:nvSpPr>
        <p:spPr bwMode="auto">
          <a:xfrm flipV="1">
            <a:off x="223106" y="1389612"/>
            <a:ext cx="4450219" cy="1067509"/>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0835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5025A-95EC-BC11-1A43-E1B3C5F45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37790-8120-DE26-F4E5-93E131B67821}"/>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2BE6A72A-B069-C91B-7991-408EDB0225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Content Placeholder 3">
            <a:extLst>
              <a:ext uri="{FF2B5EF4-FFF2-40B4-BE49-F238E27FC236}">
                <a16:creationId xmlns:a16="http://schemas.microsoft.com/office/drawing/2014/main" id="{0EFB8437-C347-17D5-8252-D67511D2EF6C}"/>
              </a:ext>
            </a:extLst>
          </p:cNvPr>
          <p:cNvPicPr>
            <a:picLocks noChangeAspect="1"/>
          </p:cNvPicPr>
          <p:nvPr/>
        </p:nvPicPr>
        <p:blipFill>
          <a:blip r:embed="rId2"/>
          <a:stretch>
            <a:fillRect/>
          </a:stretch>
        </p:blipFill>
        <p:spPr>
          <a:xfrm>
            <a:off x="223107" y="1417873"/>
            <a:ext cx="4450219" cy="2802734"/>
          </a:xfrm>
          <a:prstGeom prst="rect">
            <a:avLst/>
          </a:prstGeom>
        </p:spPr>
      </p:pic>
      <p:sp>
        <p:nvSpPr>
          <p:cNvPr id="12" name="Content Placeholder 3">
            <a:extLst>
              <a:ext uri="{FF2B5EF4-FFF2-40B4-BE49-F238E27FC236}">
                <a16:creationId xmlns:a16="http://schemas.microsoft.com/office/drawing/2014/main" id="{C6E54402-061F-B9DE-DFAD-8D128E42471F}"/>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00B050"/>
                </a:solidFill>
                <a:latin typeface="+mn-lt"/>
              </a:rPr>
              <a:t>success</a:t>
            </a:r>
            <a:r>
              <a:rPr lang="en-US" sz="1200" dirty="0">
                <a:latin typeface="+mn-lt"/>
              </a:rPr>
              <a:t>, learn from the attempt (via standard RL)</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C00000"/>
                </a:solidFill>
                <a:latin typeface="+mn-lt"/>
              </a:rPr>
              <a:t>failure</a:t>
            </a:r>
            <a:r>
              <a:rPr lang="en-US" sz="1200" dirty="0">
                <a:latin typeface="+mn-lt"/>
              </a:rPr>
              <a:t>,</a:t>
            </a:r>
          </a:p>
          <a:p>
            <a:pPr marL="628650" lvl="8" indent="-171450" fontAlgn="base">
              <a:lnSpc>
                <a:spcPct val="100000"/>
              </a:lnSpc>
              <a:spcBef>
                <a:spcPts val="600"/>
              </a:spcBef>
              <a:buFont typeface="Arial" panose="020B0604020202020204" pitchFamily="34" charset="0"/>
              <a:buChar char="•"/>
            </a:pPr>
            <a:r>
              <a:rPr lang="en-US" sz="1200" dirty="0">
                <a:latin typeface="+mn-lt"/>
              </a:rPr>
              <a:t>Generate a reflection based on the feedback</a:t>
            </a:r>
          </a:p>
          <a:p>
            <a:pPr marL="628650" lvl="2" indent="-171450" fontAlgn="base">
              <a:lnSpc>
                <a:spcPct val="100000"/>
              </a:lnSpc>
              <a:spcBef>
                <a:spcPts val="600"/>
              </a:spcBef>
              <a:buFont typeface="Arial" panose="020B0604020202020204" pitchFamily="34" charset="0"/>
              <a:buChar char="•"/>
            </a:pPr>
            <a:r>
              <a:rPr lang="en-US" sz="1200" dirty="0">
                <a:latin typeface="+mn-lt"/>
              </a:rPr>
              <a:t>Based on the reflection, make a second attempt</a:t>
            </a:r>
          </a:p>
          <a:p>
            <a:pPr marL="628650" lvl="2" indent="-171450" fontAlgn="base">
              <a:lnSpc>
                <a:spcPct val="100000"/>
              </a:lnSpc>
              <a:spcBef>
                <a:spcPts val="600"/>
              </a:spcBef>
              <a:buFont typeface="Arial" panose="020B0604020202020204" pitchFamily="34" charset="0"/>
              <a:buChar char="•"/>
            </a:pPr>
            <a:r>
              <a:rPr lang="en-US" sz="1200" dirty="0">
                <a:latin typeface="+mn-lt"/>
              </a:rPr>
              <a:t>Receives feedback again</a:t>
            </a:r>
          </a:p>
        </p:txBody>
      </p:sp>
      <p:sp>
        <p:nvSpPr>
          <p:cNvPr id="4" name="Rectangle 3">
            <a:extLst>
              <a:ext uri="{FF2B5EF4-FFF2-40B4-BE49-F238E27FC236}">
                <a16:creationId xmlns:a16="http://schemas.microsoft.com/office/drawing/2014/main" id="{7A33B990-95BA-7A48-F947-CC877D66C254}"/>
              </a:ext>
            </a:extLst>
          </p:cNvPr>
          <p:cNvSpPr/>
          <p:nvPr/>
        </p:nvSpPr>
        <p:spPr bwMode="auto">
          <a:xfrm>
            <a:off x="465228" y="2757665"/>
            <a:ext cx="2484228" cy="677206"/>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528EC99D-DDE9-B557-B0F6-81752FFE612E}"/>
              </a:ext>
            </a:extLst>
          </p:cNvPr>
          <p:cNvSpPr/>
          <p:nvPr/>
        </p:nvSpPr>
        <p:spPr bwMode="auto">
          <a:xfrm flipV="1">
            <a:off x="223107" y="3465095"/>
            <a:ext cx="4450219" cy="783771"/>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7731F4AA-190D-62AE-19C9-47ADEB4E2BCA}"/>
              </a:ext>
            </a:extLst>
          </p:cNvPr>
          <p:cNvSpPr/>
          <p:nvPr/>
        </p:nvSpPr>
        <p:spPr bwMode="auto">
          <a:xfrm flipV="1">
            <a:off x="223106" y="1406845"/>
            <a:ext cx="4450219" cy="1026971"/>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56858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9F4E-C699-15D9-3F74-4C6AAFE8B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8C22E-DD43-E112-977D-65EAFE2389FB}"/>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F8FEA37E-031B-3083-743B-A5F494893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5" name="Content Placeholder 3">
            <a:extLst>
              <a:ext uri="{FF2B5EF4-FFF2-40B4-BE49-F238E27FC236}">
                <a16:creationId xmlns:a16="http://schemas.microsoft.com/office/drawing/2014/main" id="{9A6B4059-1B84-B665-5A42-E9D3075F8A77}"/>
              </a:ext>
            </a:extLst>
          </p:cNvPr>
          <p:cNvPicPr>
            <a:picLocks noChangeAspect="1"/>
          </p:cNvPicPr>
          <p:nvPr/>
        </p:nvPicPr>
        <p:blipFill>
          <a:blip r:embed="rId2"/>
          <a:stretch>
            <a:fillRect/>
          </a:stretch>
        </p:blipFill>
        <p:spPr>
          <a:xfrm>
            <a:off x="223107" y="1417873"/>
            <a:ext cx="4450219" cy="2802734"/>
          </a:xfrm>
          <a:prstGeom prst="rect">
            <a:avLst/>
          </a:prstGeom>
        </p:spPr>
      </p:pic>
      <p:sp>
        <p:nvSpPr>
          <p:cNvPr id="8" name="Rectangle 7">
            <a:extLst>
              <a:ext uri="{FF2B5EF4-FFF2-40B4-BE49-F238E27FC236}">
                <a16:creationId xmlns:a16="http://schemas.microsoft.com/office/drawing/2014/main" id="{8856137A-4C49-5FFF-738A-C7254E9CD868}"/>
              </a:ext>
            </a:extLst>
          </p:cNvPr>
          <p:cNvSpPr/>
          <p:nvPr/>
        </p:nvSpPr>
        <p:spPr bwMode="auto">
          <a:xfrm>
            <a:off x="499603" y="3739903"/>
            <a:ext cx="3893642" cy="275207"/>
          </a:xfrm>
          <a:prstGeom prst="rect">
            <a:avLst/>
          </a:prstGeom>
          <a:noFill/>
          <a:ln>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2" name="Content Placeholder 3">
            <a:extLst>
              <a:ext uri="{FF2B5EF4-FFF2-40B4-BE49-F238E27FC236}">
                <a16:creationId xmlns:a16="http://schemas.microsoft.com/office/drawing/2014/main" id="{EB46C0E7-36AB-F83B-5028-84421C295447}"/>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00B050"/>
                </a:solidFill>
                <a:latin typeface="+mn-lt"/>
              </a:rPr>
              <a:t>success</a:t>
            </a:r>
            <a:r>
              <a:rPr lang="en-US" sz="1200" dirty="0">
                <a:latin typeface="+mn-lt"/>
              </a:rPr>
              <a:t>, learn from the attempt (via standard RL)</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C00000"/>
                </a:solidFill>
                <a:latin typeface="+mn-lt"/>
              </a:rPr>
              <a:t>failure</a:t>
            </a:r>
            <a:r>
              <a:rPr lang="en-US" sz="1200" dirty="0">
                <a:latin typeface="+mn-lt"/>
              </a:rPr>
              <a:t>,</a:t>
            </a:r>
          </a:p>
          <a:p>
            <a:pPr marL="628650" lvl="8" indent="-171450" fontAlgn="base">
              <a:lnSpc>
                <a:spcPct val="100000"/>
              </a:lnSpc>
              <a:spcBef>
                <a:spcPts val="600"/>
              </a:spcBef>
              <a:buFont typeface="Arial" panose="020B0604020202020204" pitchFamily="34" charset="0"/>
              <a:buChar char="•"/>
            </a:pPr>
            <a:r>
              <a:rPr lang="en-US" sz="1200" dirty="0">
                <a:latin typeface="+mn-lt"/>
              </a:rPr>
              <a:t>Generate a reflection based on the feedback</a:t>
            </a:r>
          </a:p>
          <a:p>
            <a:pPr marL="628650" lvl="2" indent="-171450" fontAlgn="base">
              <a:lnSpc>
                <a:spcPct val="100000"/>
              </a:lnSpc>
              <a:spcBef>
                <a:spcPts val="600"/>
              </a:spcBef>
              <a:buFont typeface="Arial" panose="020B0604020202020204" pitchFamily="34" charset="0"/>
              <a:buChar char="•"/>
            </a:pPr>
            <a:r>
              <a:rPr lang="en-US" sz="1200" dirty="0">
                <a:latin typeface="+mn-lt"/>
              </a:rPr>
              <a:t>Based on the reflection, make a second attempt</a:t>
            </a:r>
          </a:p>
          <a:p>
            <a:pPr marL="628650" lvl="2" indent="-171450" fontAlgn="base">
              <a:lnSpc>
                <a:spcPct val="100000"/>
              </a:lnSpc>
              <a:spcBef>
                <a:spcPts val="600"/>
              </a:spcBef>
              <a:buFont typeface="Arial" panose="020B0604020202020204" pitchFamily="34" charset="0"/>
              <a:buChar char="•"/>
            </a:pPr>
            <a:r>
              <a:rPr lang="en-US" sz="1200" dirty="0">
                <a:latin typeface="+mn-lt"/>
              </a:rPr>
              <a:t>Receives feedback again</a:t>
            </a:r>
          </a:p>
          <a:p>
            <a:pPr marL="628650" lvl="2" indent="-171450" fontAlgn="base">
              <a:lnSpc>
                <a:spcPct val="100000"/>
              </a:lnSpc>
              <a:spcBef>
                <a:spcPts val="600"/>
              </a:spcBef>
              <a:buFont typeface="Arial" panose="020B0604020202020204" pitchFamily="34" charset="0"/>
              <a:buChar char="•"/>
            </a:pPr>
            <a:r>
              <a:rPr lang="en-US" sz="1200" dirty="0">
                <a:latin typeface="+mn-lt"/>
              </a:rPr>
              <a:t>If the second attempt </a:t>
            </a:r>
            <a:r>
              <a:rPr lang="en-US" sz="1200" b="1" dirty="0">
                <a:solidFill>
                  <a:srgbClr val="00B050"/>
                </a:solidFill>
                <a:latin typeface="+mn-lt"/>
              </a:rPr>
              <a:t>succeeded</a:t>
            </a:r>
            <a:r>
              <a:rPr lang="en-US" sz="1200" dirty="0">
                <a:latin typeface="+mn-lt"/>
              </a:rPr>
              <a:t>:</a:t>
            </a:r>
          </a:p>
          <a:p>
            <a:pPr marL="1085850" lvl="3" indent="-171450" fontAlgn="base">
              <a:lnSpc>
                <a:spcPct val="100000"/>
              </a:lnSpc>
              <a:spcBef>
                <a:spcPts val="600"/>
              </a:spcBef>
              <a:buFont typeface="Arial" panose="020B0604020202020204" pitchFamily="34" charset="0"/>
              <a:buChar char="•"/>
            </a:pPr>
            <a:r>
              <a:rPr lang="en-US" sz="1200" dirty="0">
                <a:latin typeface="+mn-lt"/>
              </a:rPr>
              <a:t>The hope is that LM can solve the task without seeing the “reflection”</a:t>
            </a:r>
          </a:p>
          <a:p>
            <a:pPr marL="1085850" lvl="3" indent="-171450" fontAlgn="base">
              <a:lnSpc>
                <a:spcPct val="100000"/>
              </a:lnSpc>
              <a:spcBef>
                <a:spcPts val="600"/>
              </a:spcBef>
              <a:buFont typeface="Arial" panose="020B0604020202020204" pitchFamily="34" charset="0"/>
              <a:buChar char="•"/>
            </a:pPr>
            <a:r>
              <a:rPr lang="en-US" sz="1200" dirty="0">
                <a:latin typeface="+mn-lt"/>
              </a:rPr>
              <a:t>We train the model to produce the same answer in 2nd attempt, with the original query only (no reflection)</a:t>
            </a:r>
          </a:p>
          <a:p>
            <a:pPr marL="1085850" lvl="3" indent="-171450" fontAlgn="base">
              <a:lnSpc>
                <a:spcPct val="100000"/>
              </a:lnSpc>
              <a:spcBef>
                <a:spcPts val="600"/>
              </a:spcBef>
              <a:buFont typeface="Arial" panose="020B0604020202020204" pitchFamily="34" charset="0"/>
              <a:buChar char="•"/>
            </a:pPr>
            <a:r>
              <a:rPr lang="en-US" sz="1200" dirty="0">
                <a:latin typeface="+mn-lt"/>
              </a:rPr>
              <a:t>This can be done via SFT, or on-policy distillation</a:t>
            </a:r>
          </a:p>
        </p:txBody>
      </p:sp>
      <p:sp>
        <p:nvSpPr>
          <p:cNvPr id="4" name="Rectangle 3">
            <a:extLst>
              <a:ext uri="{FF2B5EF4-FFF2-40B4-BE49-F238E27FC236}">
                <a16:creationId xmlns:a16="http://schemas.microsoft.com/office/drawing/2014/main" id="{D313C09B-3DF0-CD43-BD00-7FA801E95C13}"/>
              </a:ext>
            </a:extLst>
          </p:cNvPr>
          <p:cNvSpPr/>
          <p:nvPr/>
        </p:nvSpPr>
        <p:spPr bwMode="auto">
          <a:xfrm>
            <a:off x="4760935" y="1176001"/>
            <a:ext cx="3955565" cy="1766580"/>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701E79B0-A879-FDD8-E924-E38029D685FA}"/>
              </a:ext>
            </a:extLst>
          </p:cNvPr>
          <p:cNvSpPr/>
          <p:nvPr/>
        </p:nvSpPr>
        <p:spPr bwMode="auto">
          <a:xfrm>
            <a:off x="198417" y="1342074"/>
            <a:ext cx="4450219" cy="2370049"/>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C1FC0113-B340-A0AB-4E78-1A2C472E8935}"/>
              </a:ext>
            </a:extLst>
          </p:cNvPr>
          <p:cNvSpPr/>
          <p:nvPr/>
        </p:nvSpPr>
        <p:spPr bwMode="auto">
          <a:xfrm flipV="1">
            <a:off x="223107" y="4042890"/>
            <a:ext cx="4450219" cy="205976"/>
          </a:xfrm>
          <a:prstGeom prst="rect">
            <a:avLst/>
          </a:prstGeom>
          <a:solidFill>
            <a:srgbClr val="FFFFFF">
              <a:alpha val="7686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BA4A58E5-8543-98B8-48FF-C15249606760}"/>
              </a:ext>
            </a:extLst>
          </p:cNvPr>
          <p:cNvPicPr>
            <a:picLocks noChangeAspect="1"/>
          </p:cNvPicPr>
          <p:nvPr/>
        </p:nvPicPr>
        <p:blipFill>
          <a:blip r:embed="rId3"/>
          <a:stretch>
            <a:fillRect/>
          </a:stretch>
        </p:blipFill>
        <p:spPr>
          <a:xfrm>
            <a:off x="2717195" y="1567686"/>
            <a:ext cx="1676050" cy="1841450"/>
          </a:xfrm>
          <a:prstGeom prst="rect">
            <a:avLst/>
          </a:prstGeom>
        </p:spPr>
      </p:pic>
    </p:spTree>
    <p:extLst>
      <p:ext uri="{BB962C8B-B14F-4D97-AF65-F5344CB8AC3E}">
        <p14:creationId xmlns:p14="http://schemas.microsoft.com/office/powerpoint/2010/main" val="328625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71070-930B-7231-8A6F-014C630C4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72FE8-6C0D-AE82-3B20-FE6CFA533E81}"/>
              </a:ext>
            </a:extLst>
          </p:cNvPr>
          <p:cNvSpPr>
            <a:spLocks noGrp="1"/>
          </p:cNvSpPr>
          <p:nvPr>
            <p:ph type="title"/>
          </p:nvPr>
        </p:nvSpPr>
        <p:spPr/>
        <p:txBody>
          <a:bodyPr/>
          <a:lstStyle/>
          <a:p>
            <a:r>
              <a:rPr lang="en-US" dirty="0"/>
              <a:t>How ERL works?</a:t>
            </a:r>
          </a:p>
        </p:txBody>
      </p:sp>
      <p:sp>
        <p:nvSpPr>
          <p:cNvPr id="3" name="Slide Number Placeholder 2">
            <a:extLst>
              <a:ext uri="{FF2B5EF4-FFF2-40B4-BE49-F238E27FC236}">
                <a16:creationId xmlns:a16="http://schemas.microsoft.com/office/drawing/2014/main" id="{B58B1091-2246-99A4-CA08-CA4D4E00BC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Content Placeholder 3">
            <a:extLst>
              <a:ext uri="{FF2B5EF4-FFF2-40B4-BE49-F238E27FC236}">
                <a16:creationId xmlns:a16="http://schemas.microsoft.com/office/drawing/2014/main" id="{AF3B14AB-2524-58FC-55B6-4CD8CD49331A}"/>
              </a:ext>
            </a:extLst>
          </p:cNvPr>
          <p:cNvPicPr>
            <a:picLocks noChangeAspect="1"/>
          </p:cNvPicPr>
          <p:nvPr/>
        </p:nvPicPr>
        <p:blipFill>
          <a:blip r:embed="rId2"/>
          <a:stretch>
            <a:fillRect/>
          </a:stretch>
        </p:blipFill>
        <p:spPr>
          <a:xfrm>
            <a:off x="223107" y="1417873"/>
            <a:ext cx="4450219" cy="2802734"/>
          </a:xfrm>
          <a:prstGeom prst="rect">
            <a:avLst/>
          </a:prstGeom>
        </p:spPr>
      </p:pic>
      <p:sp>
        <p:nvSpPr>
          <p:cNvPr id="12" name="Content Placeholder 3">
            <a:extLst>
              <a:ext uri="{FF2B5EF4-FFF2-40B4-BE49-F238E27FC236}">
                <a16:creationId xmlns:a16="http://schemas.microsoft.com/office/drawing/2014/main" id="{E09E91EE-5089-FBD7-6E37-8A916A0EA2BB}"/>
              </a:ext>
            </a:extLst>
          </p:cNvPr>
          <p:cNvSpPr>
            <a:spLocks noGrp="1"/>
          </p:cNvSpPr>
          <p:nvPr>
            <p:ph sz="quarter" idx="13"/>
          </p:nvPr>
        </p:nvSpPr>
        <p:spPr>
          <a:xfrm>
            <a:off x="4673326" y="1022606"/>
            <a:ext cx="4272257" cy="3782280"/>
          </a:xfrm>
        </p:spPr>
        <p:txBody>
          <a:bodyPr>
            <a:noAutofit/>
          </a:bodyPr>
          <a:lstStyle/>
          <a:p>
            <a:pPr marL="0" lvl="1" indent="0" fontAlgn="base">
              <a:lnSpc>
                <a:spcPct val="100000"/>
              </a:lnSpc>
              <a:spcBef>
                <a:spcPts val="600"/>
              </a:spcBef>
              <a:buNone/>
            </a:pPr>
            <a:r>
              <a:rPr lang="en-US" sz="1200" i="1" dirty="0">
                <a:latin typeface="+mn-lt"/>
              </a:rPr>
              <a:t>In each training step: </a:t>
            </a:r>
          </a:p>
          <a:p>
            <a:pPr marL="171450" lvl="8" indent="-171450" fontAlgn="base">
              <a:lnSpc>
                <a:spcPct val="100000"/>
              </a:lnSpc>
              <a:spcBef>
                <a:spcPts val="600"/>
              </a:spcBef>
              <a:buFont typeface="Arial" panose="020B0604020202020204" pitchFamily="34" charset="0"/>
              <a:buChar char="•"/>
            </a:pPr>
            <a:r>
              <a:rPr lang="en-US" sz="1200" dirty="0">
                <a:latin typeface="+mn-lt"/>
              </a:rPr>
              <a:t>LLM makes first attempt and receives feedback.</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00B050"/>
                </a:solidFill>
                <a:latin typeface="+mn-lt"/>
              </a:rPr>
              <a:t>success</a:t>
            </a:r>
            <a:r>
              <a:rPr lang="en-US" sz="1200" dirty="0">
                <a:latin typeface="+mn-lt"/>
              </a:rPr>
              <a:t>, learn from the attempt (via standard RL)</a:t>
            </a:r>
          </a:p>
          <a:p>
            <a:pPr marL="171450" lvl="5" indent="-171450" fontAlgn="base">
              <a:lnSpc>
                <a:spcPct val="100000"/>
              </a:lnSpc>
              <a:spcBef>
                <a:spcPts val="600"/>
              </a:spcBef>
              <a:buFont typeface="Arial" panose="020B0604020202020204" pitchFamily="34" charset="0"/>
              <a:buChar char="•"/>
            </a:pPr>
            <a:r>
              <a:rPr lang="en-US" sz="1200" dirty="0">
                <a:latin typeface="+mn-lt"/>
              </a:rPr>
              <a:t>If </a:t>
            </a:r>
            <a:r>
              <a:rPr lang="en-US" sz="1200" b="1" dirty="0">
                <a:solidFill>
                  <a:srgbClr val="C00000"/>
                </a:solidFill>
                <a:latin typeface="+mn-lt"/>
              </a:rPr>
              <a:t>failure</a:t>
            </a:r>
            <a:r>
              <a:rPr lang="en-US" sz="1200" dirty="0">
                <a:latin typeface="+mn-lt"/>
              </a:rPr>
              <a:t>,</a:t>
            </a:r>
          </a:p>
          <a:p>
            <a:pPr marL="628650" lvl="8" indent="-171450" fontAlgn="base">
              <a:lnSpc>
                <a:spcPct val="100000"/>
              </a:lnSpc>
              <a:spcBef>
                <a:spcPts val="600"/>
              </a:spcBef>
              <a:buFont typeface="Arial" panose="020B0604020202020204" pitchFamily="34" charset="0"/>
              <a:buChar char="•"/>
            </a:pPr>
            <a:r>
              <a:rPr lang="en-US" sz="1200" dirty="0">
                <a:latin typeface="+mn-lt"/>
              </a:rPr>
              <a:t>Generate a reflection based on the feedback</a:t>
            </a:r>
          </a:p>
          <a:p>
            <a:pPr marL="628650" lvl="2" indent="-171450" fontAlgn="base">
              <a:lnSpc>
                <a:spcPct val="100000"/>
              </a:lnSpc>
              <a:spcBef>
                <a:spcPts val="600"/>
              </a:spcBef>
              <a:buFont typeface="Arial" panose="020B0604020202020204" pitchFamily="34" charset="0"/>
              <a:buChar char="•"/>
            </a:pPr>
            <a:r>
              <a:rPr lang="en-US" sz="1200" dirty="0">
                <a:latin typeface="+mn-lt"/>
              </a:rPr>
              <a:t>Based on the reflection, make a second attempt</a:t>
            </a:r>
          </a:p>
          <a:p>
            <a:pPr marL="628650" lvl="2" indent="-171450" fontAlgn="base">
              <a:lnSpc>
                <a:spcPct val="100000"/>
              </a:lnSpc>
              <a:spcBef>
                <a:spcPts val="600"/>
              </a:spcBef>
              <a:buFont typeface="Arial" panose="020B0604020202020204" pitchFamily="34" charset="0"/>
              <a:buChar char="•"/>
            </a:pPr>
            <a:r>
              <a:rPr lang="en-US" sz="1200" dirty="0">
                <a:latin typeface="+mn-lt"/>
              </a:rPr>
              <a:t>Receives feedback again</a:t>
            </a:r>
          </a:p>
          <a:p>
            <a:pPr marL="628650" lvl="2" indent="-171450" fontAlgn="base">
              <a:lnSpc>
                <a:spcPct val="100000"/>
              </a:lnSpc>
              <a:spcBef>
                <a:spcPts val="600"/>
              </a:spcBef>
              <a:buFont typeface="Arial" panose="020B0604020202020204" pitchFamily="34" charset="0"/>
              <a:buChar char="•"/>
            </a:pPr>
            <a:r>
              <a:rPr lang="en-US" sz="1200" dirty="0">
                <a:latin typeface="+mn-lt"/>
              </a:rPr>
              <a:t>If the second attempt </a:t>
            </a:r>
            <a:r>
              <a:rPr lang="en-US" sz="1200" b="1" dirty="0">
                <a:solidFill>
                  <a:srgbClr val="00B050"/>
                </a:solidFill>
                <a:latin typeface="+mn-lt"/>
              </a:rPr>
              <a:t>succeeded</a:t>
            </a:r>
            <a:r>
              <a:rPr lang="en-US" sz="1200" dirty="0">
                <a:latin typeface="+mn-lt"/>
              </a:rPr>
              <a:t>:</a:t>
            </a:r>
          </a:p>
          <a:p>
            <a:pPr marL="1085850" lvl="3" indent="-171450" fontAlgn="base">
              <a:lnSpc>
                <a:spcPct val="100000"/>
              </a:lnSpc>
              <a:spcBef>
                <a:spcPts val="600"/>
              </a:spcBef>
              <a:buFont typeface="Arial" panose="020B0604020202020204" pitchFamily="34" charset="0"/>
              <a:buChar char="•"/>
            </a:pPr>
            <a:r>
              <a:rPr lang="en-US" sz="1200" dirty="0">
                <a:latin typeface="+mn-lt"/>
              </a:rPr>
              <a:t>The hope is that LM can solve the task without seeing the “reflection”</a:t>
            </a:r>
          </a:p>
          <a:p>
            <a:pPr marL="1085850" lvl="3" indent="-171450" fontAlgn="base">
              <a:lnSpc>
                <a:spcPct val="100000"/>
              </a:lnSpc>
              <a:spcBef>
                <a:spcPts val="600"/>
              </a:spcBef>
              <a:buFont typeface="Arial" panose="020B0604020202020204" pitchFamily="34" charset="0"/>
              <a:buChar char="•"/>
            </a:pPr>
            <a:r>
              <a:rPr lang="en-US" sz="1200" dirty="0">
                <a:latin typeface="+mn-lt"/>
              </a:rPr>
              <a:t>We train the model to produce the same answer in 2nd attempt, with the original query only (no reflection)</a:t>
            </a:r>
          </a:p>
          <a:p>
            <a:pPr marL="1085850" lvl="3" indent="-171450" fontAlgn="base">
              <a:lnSpc>
                <a:spcPct val="100000"/>
              </a:lnSpc>
              <a:spcBef>
                <a:spcPts val="600"/>
              </a:spcBef>
              <a:buFont typeface="Arial" panose="020B0604020202020204" pitchFamily="34" charset="0"/>
              <a:buChar char="•"/>
            </a:pPr>
            <a:r>
              <a:rPr lang="en-US" sz="1200" dirty="0">
                <a:latin typeface="+mn-lt"/>
              </a:rPr>
              <a:t>This can be done via SFT, or on-policy distillation</a:t>
            </a:r>
          </a:p>
        </p:txBody>
      </p:sp>
    </p:spTree>
    <p:extLst>
      <p:ext uri="{BB962C8B-B14F-4D97-AF65-F5344CB8AC3E}">
        <p14:creationId xmlns:p14="http://schemas.microsoft.com/office/powerpoint/2010/main" val="11560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46FD-F8C7-30D1-1452-0268775EE3F2}"/>
              </a:ext>
            </a:extLst>
          </p:cNvPr>
          <p:cNvSpPr>
            <a:spLocks noGrp="1"/>
          </p:cNvSpPr>
          <p:nvPr>
            <p:ph type="title"/>
          </p:nvPr>
        </p:nvSpPr>
        <p:spPr/>
        <p:txBody>
          <a:bodyPr/>
          <a:lstStyle/>
          <a:p>
            <a:r>
              <a:rPr lang="en-US" dirty="0"/>
              <a:t>Evaluation Task</a:t>
            </a:r>
          </a:p>
        </p:txBody>
      </p:sp>
      <p:sp>
        <p:nvSpPr>
          <p:cNvPr id="3" name="Slide Number Placeholder 2">
            <a:extLst>
              <a:ext uri="{FF2B5EF4-FFF2-40B4-BE49-F238E27FC236}">
                <a16:creationId xmlns:a16="http://schemas.microsoft.com/office/drawing/2014/main" id="{52D0D5E5-7EDF-C5A6-CE5F-0BB29BE500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19EF4EC2-9DE7-5293-D64C-5ACAE55DC47D}"/>
              </a:ext>
            </a:extLst>
          </p:cNvPr>
          <p:cNvPicPr>
            <a:picLocks noChangeAspect="1"/>
          </p:cNvPicPr>
          <p:nvPr/>
        </p:nvPicPr>
        <p:blipFill>
          <a:blip r:embed="rId3"/>
          <a:stretch>
            <a:fillRect/>
          </a:stretch>
        </p:blipFill>
        <p:spPr>
          <a:xfrm>
            <a:off x="344997" y="1882863"/>
            <a:ext cx="2442891" cy="2397017"/>
          </a:xfrm>
          <a:prstGeom prst="rect">
            <a:avLst/>
          </a:prstGeom>
        </p:spPr>
      </p:pic>
      <p:pic>
        <p:nvPicPr>
          <p:cNvPr id="6" name="Picture 5">
            <a:extLst>
              <a:ext uri="{FF2B5EF4-FFF2-40B4-BE49-F238E27FC236}">
                <a16:creationId xmlns:a16="http://schemas.microsoft.com/office/drawing/2014/main" id="{CC3A0408-72AB-C8CC-3428-01C1CE380EBB}"/>
              </a:ext>
            </a:extLst>
          </p:cNvPr>
          <p:cNvPicPr>
            <a:picLocks noChangeAspect="1"/>
          </p:cNvPicPr>
          <p:nvPr/>
        </p:nvPicPr>
        <p:blipFill>
          <a:blip r:embed="rId4"/>
          <a:stretch>
            <a:fillRect/>
          </a:stretch>
        </p:blipFill>
        <p:spPr>
          <a:xfrm>
            <a:off x="3362244" y="1882863"/>
            <a:ext cx="2144506" cy="2371037"/>
          </a:xfrm>
          <a:prstGeom prst="rect">
            <a:avLst/>
          </a:prstGeom>
        </p:spPr>
      </p:pic>
      <p:pic>
        <p:nvPicPr>
          <p:cNvPr id="7" name="Picture 6">
            <a:extLst>
              <a:ext uri="{FF2B5EF4-FFF2-40B4-BE49-F238E27FC236}">
                <a16:creationId xmlns:a16="http://schemas.microsoft.com/office/drawing/2014/main" id="{B51B3596-8987-8FF1-6AA0-18C26CE4EE0D}"/>
              </a:ext>
            </a:extLst>
          </p:cNvPr>
          <p:cNvPicPr>
            <a:picLocks noChangeAspect="1"/>
          </p:cNvPicPr>
          <p:nvPr/>
        </p:nvPicPr>
        <p:blipFill>
          <a:blip r:embed="rId5"/>
          <a:stretch>
            <a:fillRect/>
          </a:stretch>
        </p:blipFill>
        <p:spPr>
          <a:xfrm>
            <a:off x="5907136" y="1815744"/>
            <a:ext cx="2875662" cy="2464136"/>
          </a:xfrm>
          <a:prstGeom prst="rect">
            <a:avLst/>
          </a:prstGeom>
        </p:spPr>
      </p:pic>
      <p:sp>
        <p:nvSpPr>
          <p:cNvPr id="8" name="TextBox 7">
            <a:extLst>
              <a:ext uri="{FF2B5EF4-FFF2-40B4-BE49-F238E27FC236}">
                <a16:creationId xmlns:a16="http://schemas.microsoft.com/office/drawing/2014/main" id="{03E905CC-2C4C-8B84-E909-E1B4D6C22DEF}"/>
              </a:ext>
            </a:extLst>
          </p:cNvPr>
          <p:cNvSpPr txBox="1"/>
          <p:nvPr/>
        </p:nvSpPr>
        <p:spPr>
          <a:xfrm>
            <a:off x="344997" y="1176000"/>
            <a:ext cx="2530070" cy="523220"/>
          </a:xfrm>
          <a:prstGeom prst="rect">
            <a:avLst/>
          </a:prstGeom>
          <a:noFill/>
        </p:spPr>
        <p:txBody>
          <a:bodyPr wrap="square" rtlCol="0">
            <a:spAutoFit/>
          </a:bodyPr>
          <a:lstStyle/>
          <a:p>
            <a:pPr algn="ctr"/>
            <a:r>
              <a:rPr lang="en-US" dirty="0"/>
              <a:t>Frozen Lake</a:t>
            </a:r>
          </a:p>
          <a:p>
            <a:pPr algn="ctr"/>
            <a:r>
              <a:rPr lang="en-US" i="1" dirty="0"/>
              <a:t>Learn to identify obstacles</a:t>
            </a:r>
          </a:p>
        </p:txBody>
      </p:sp>
      <p:sp>
        <p:nvSpPr>
          <p:cNvPr id="9" name="TextBox 8">
            <a:extLst>
              <a:ext uri="{FF2B5EF4-FFF2-40B4-BE49-F238E27FC236}">
                <a16:creationId xmlns:a16="http://schemas.microsoft.com/office/drawing/2014/main" id="{04CA61FC-DA09-06D6-F739-21740BEC4E4D}"/>
              </a:ext>
            </a:extLst>
          </p:cNvPr>
          <p:cNvSpPr txBox="1"/>
          <p:nvPr/>
        </p:nvSpPr>
        <p:spPr>
          <a:xfrm>
            <a:off x="3384839" y="1176000"/>
            <a:ext cx="2099316" cy="523220"/>
          </a:xfrm>
          <a:prstGeom prst="rect">
            <a:avLst/>
          </a:prstGeom>
          <a:noFill/>
        </p:spPr>
        <p:txBody>
          <a:bodyPr wrap="square" rtlCol="0">
            <a:spAutoFit/>
          </a:bodyPr>
          <a:lstStyle/>
          <a:p>
            <a:pPr algn="ctr"/>
            <a:r>
              <a:rPr lang="en-US" dirty="0"/>
              <a:t>Sokoban</a:t>
            </a:r>
          </a:p>
          <a:p>
            <a:pPr algn="ctr"/>
            <a:r>
              <a:rPr lang="en-US" i="1" dirty="0"/>
              <a:t>Learn to solve puzzle</a:t>
            </a:r>
          </a:p>
        </p:txBody>
      </p:sp>
      <p:sp>
        <p:nvSpPr>
          <p:cNvPr id="10" name="TextBox 9">
            <a:extLst>
              <a:ext uri="{FF2B5EF4-FFF2-40B4-BE49-F238E27FC236}">
                <a16:creationId xmlns:a16="http://schemas.microsoft.com/office/drawing/2014/main" id="{3F4C1FFF-0EEF-BC65-BEB2-470B1066F57A}"/>
              </a:ext>
            </a:extLst>
          </p:cNvPr>
          <p:cNvSpPr txBox="1"/>
          <p:nvPr/>
        </p:nvSpPr>
        <p:spPr>
          <a:xfrm>
            <a:off x="6079932" y="1176000"/>
            <a:ext cx="2530070" cy="523220"/>
          </a:xfrm>
          <a:prstGeom prst="rect">
            <a:avLst/>
          </a:prstGeom>
          <a:noFill/>
        </p:spPr>
        <p:txBody>
          <a:bodyPr wrap="square" rtlCol="0">
            <a:spAutoFit/>
          </a:bodyPr>
          <a:lstStyle/>
          <a:p>
            <a:pPr algn="ctr"/>
            <a:r>
              <a:rPr lang="en-US" dirty="0" err="1"/>
              <a:t>HotpotQA</a:t>
            </a:r>
            <a:endParaRPr lang="en-US" dirty="0"/>
          </a:p>
          <a:p>
            <a:pPr algn="ctr"/>
            <a:r>
              <a:rPr lang="en-US" i="1" dirty="0"/>
              <a:t>Learn to use agentic tools</a:t>
            </a:r>
          </a:p>
        </p:txBody>
      </p:sp>
      <p:sp>
        <p:nvSpPr>
          <p:cNvPr id="4" name="Google Shape;194;p18">
            <a:extLst>
              <a:ext uri="{FF2B5EF4-FFF2-40B4-BE49-F238E27FC236}">
                <a16:creationId xmlns:a16="http://schemas.microsoft.com/office/drawing/2014/main" id="{D249B19B-94E9-7EB5-6A47-81DB665230FA}"/>
              </a:ext>
            </a:extLst>
          </p:cNvPr>
          <p:cNvSpPr txBox="1"/>
          <p:nvPr/>
        </p:nvSpPr>
        <p:spPr>
          <a:xfrm>
            <a:off x="734570" y="3577608"/>
            <a:ext cx="7662313" cy="9948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lt1"/>
                </a:solidFill>
                <a:latin typeface="Arial" panose="020B0604020202020204" pitchFamily="34" charset="0"/>
                <a:ea typeface="Roboto"/>
                <a:cs typeface="Arial" panose="020B0604020202020204" pitchFamily="34" charset="0"/>
                <a:sym typeface="Roboto"/>
              </a:rPr>
              <a:t>No prior knowledge is provided</a:t>
            </a:r>
          </a:p>
          <a:p>
            <a:pPr marL="0" lvl="0" indent="0" algn="ctr" rtl="0">
              <a:spcBef>
                <a:spcPts val="0"/>
              </a:spcBef>
              <a:spcAft>
                <a:spcPts val="0"/>
              </a:spcAft>
              <a:buNone/>
            </a:pPr>
            <a:r>
              <a:rPr lang="en-US" sz="2500" b="1" dirty="0">
                <a:solidFill>
                  <a:schemeClr val="lt1"/>
                </a:solidFill>
                <a:latin typeface="Arial" panose="020B0604020202020204" pitchFamily="34" charset="0"/>
                <a:ea typeface="Roboto"/>
                <a:cs typeface="Arial" panose="020B0604020202020204" pitchFamily="34" charset="0"/>
                <a:sym typeface="Roboto"/>
              </a:rPr>
              <a:t>The model has to learn purely from experience</a:t>
            </a:r>
            <a:endParaRPr sz="2500" b="1" dirty="0">
              <a:solidFill>
                <a:schemeClr val="lt1"/>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12897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p:nvPr/>
        </p:nvSpPr>
        <p:spPr>
          <a:xfrm>
            <a:off x="3427050" y="1893225"/>
            <a:ext cx="2289900" cy="7887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Arial" panose="020B0604020202020204" pitchFamily="34" charset="0"/>
                <a:ea typeface="Roboto"/>
                <a:cs typeface="Arial" panose="020B0604020202020204" pitchFamily="34" charset="0"/>
                <a:sym typeface="Roboto"/>
              </a:rPr>
              <a:t>        Policy</a:t>
            </a:r>
            <a:endParaRPr sz="2400" dirty="0">
              <a:latin typeface="Arial" panose="020B0604020202020204" pitchFamily="34" charset="0"/>
              <a:ea typeface="Roboto"/>
              <a:cs typeface="Arial" panose="020B0604020202020204" pitchFamily="34" charset="0"/>
              <a:sym typeface="Roboto"/>
            </a:endParaRPr>
          </a:p>
        </p:txBody>
      </p:sp>
      <p:sp>
        <p:nvSpPr>
          <p:cNvPr id="110" name="Google Shape;110;p11"/>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Language Models (LMs)</a:t>
            </a:r>
            <a:endParaRPr dirty="0"/>
          </a:p>
        </p:txBody>
      </p:sp>
      <p:sp>
        <p:nvSpPr>
          <p:cNvPr id="111" name="Google Shape;111;p11"/>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mc:AlternateContent xmlns:mc="http://schemas.openxmlformats.org/markup-compatibility/2006" xmlns:a14="http://schemas.microsoft.com/office/drawing/2010/main">
        <mc:Choice Requires="a14">
          <p:sp>
            <p:nvSpPr>
              <p:cNvPr id="112" name="Google Shape;112;p11"/>
              <p:cNvSpPr txBox="1"/>
              <p:nvPr/>
            </p:nvSpPr>
            <p:spPr>
              <a:xfrm>
                <a:off x="2348175" y="1921963"/>
                <a:ext cx="50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 sz="2800" i="1" dirty="0" smtClean="0">
                          <a:latin typeface="Cambria Math" panose="02040503050406030204" pitchFamily="18" charset="0"/>
                          <a:ea typeface="Times New Roman"/>
                          <a:cs typeface="Times New Roman"/>
                          <a:sym typeface="Times New Roman"/>
                        </a:rPr>
                        <m:t>𝑥</m:t>
                      </m:r>
                    </m:oMath>
                  </m:oMathPara>
                </a14:m>
                <a:endParaRPr/>
              </a:p>
            </p:txBody>
          </p:sp>
        </mc:Choice>
        <mc:Fallback xmlns="">
          <p:sp>
            <p:nvSpPr>
              <p:cNvPr id="112" name="Google Shape;112;p11"/>
              <p:cNvSpPr txBox="1">
                <a:spLocks noRot="1" noChangeAspect="1" noMove="1" noResize="1" noEditPoints="1" noAdjustHandles="1" noChangeArrowheads="1" noChangeShapeType="1" noTextEdit="1"/>
              </p:cNvSpPr>
              <p:nvPr/>
            </p:nvSpPr>
            <p:spPr>
              <a:xfrm>
                <a:off x="2348175" y="1921963"/>
                <a:ext cx="502800" cy="54780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Google Shape;113;p11"/>
              <p:cNvSpPr txBox="1"/>
              <p:nvPr/>
            </p:nvSpPr>
            <p:spPr>
              <a:xfrm>
                <a:off x="6334822" y="1971750"/>
                <a:ext cx="5844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 sz="2400" i="1" dirty="0" smtClean="0">
                          <a:latin typeface="Cambria Math" panose="02040503050406030204" pitchFamily="18" charset="0"/>
                          <a:ea typeface="Times New Roman"/>
                          <a:cs typeface="Times New Roman"/>
                          <a:sym typeface="Times New Roman"/>
                        </a:rPr>
                        <m:t>𝑦</m:t>
                      </m:r>
                    </m:oMath>
                  </m:oMathPara>
                </a14:m>
                <a:endParaRPr/>
              </a:p>
            </p:txBody>
          </p:sp>
        </mc:Choice>
        <mc:Fallback xmlns="">
          <p:sp>
            <p:nvSpPr>
              <p:cNvPr id="113" name="Google Shape;113;p11"/>
              <p:cNvSpPr txBox="1">
                <a:spLocks noRot="1" noChangeAspect="1" noMove="1" noResize="1" noEditPoints="1" noAdjustHandles="1" noChangeArrowheads="1" noChangeShapeType="1" noTextEdit="1"/>
              </p:cNvSpPr>
              <p:nvPr/>
            </p:nvSpPr>
            <p:spPr>
              <a:xfrm>
                <a:off x="6334822" y="1971750"/>
                <a:ext cx="584400" cy="518700"/>
              </a:xfrm>
              <a:prstGeom prst="rect">
                <a:avLst/>
              </a:prstGeom>
              <a:blipFill>
                <a:blip r:embed="rId4"/>
                <a:stretch>
                  <a:fillRect r="-8333" b="-23256"/>
                </a:stretch>
              </a:blipFill>
              <a:ln>
                <a:noFill/>
              </a:ln>
            </p:spPr>
            <p:txBody>
              <a:bodyPr/>
              <a:lstStyle/>
              <a:p>
                <a:r>
                  <a:rPr lang="en-US">
                    <a:noFill/>
                  </a:rPr>
                  <a:t> </a:t>
                </a:r>
              </a:p>
            </p:txBody>
          </p:sp>
        </mc:Fallback>
      </mc:AlternateContent>
      <p:cxnSp>
        <p:nvCxnSpPr>
          <p:cNvPr id="114" name="Google Shape;114;p11"/>
          <p:cNvCxnSpPr>
            <a:endCxn id="109" idx="1"/>
          </p:cNvCxnSpPr>
          <p:nvPr/>
        </p:nvCxnSpPr>
        <p:spPr>
          <a:xfrm>
            <a:off x="2793750" y="2284575"/>
            <a:ext cx="633300" cy="3000"/>
          </a:xfrm>
          <a:prstGeom prst="straightConnector1">
            <a:avLst/>
          </a:prstGeom>
          <a:noFill/>
          <a:ln w="19050" cap="flat" cmpd="sng">
            <a:solidFill>
              <a:schemeClr val="dk1"/>
            </a:solidFill>
            <a:prstDash val="solid"/>
            <a:round/>
            <a:headEnd type="none" w="med" len="med"/>
            <a:tailEnd type="triangle" w="med" len="med"/>
          </a:ln>
        </p:spPr>
      </p:cxnSp>
      <p:cxnSp>
        <p:nvCxnSpPr>
          <p:cNvPr id="115" name="Google Shape;115;p11"/>
          <p:cNvCxnSpPr>
            <a:stCxn id="109" idx="3"/>
          </p:cNvCxnSpPr>
          <p:nvPr/>
        </p:nvCxnSpPr>
        <p:spPr>
          <a:xfrm>
            <a:off x="5716950" y="2287575"/>
            <a:ext cx="674100" cy="8700"/>
          </a:xfrm>
          <a:prstGeom prst="straightConnector1">
            <a:avLst/>
          </a:prstGeom>
          <a:noFill/>
          <a:ln w="19050" cap="flat" cmpd="sng">
            <a:solidFill>
              <a:schemeClr val="dk1"/>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16" name="Google Shape;116;p11"/>
              <p:cNvSpPr txBox="1"/>
              <p:nvPr/>
            </p:nvSpPr>
            <p:spPr>
              <a:xfrm>
                <a:off x="3924450" y="1260713"/>
                <a:ext cx="12951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 sz="2800" i="1" dirty="0" smtClean="0">
                          <a:latin typeface="Cambria Math" panose="02040503050406030204" pitchFamily="18" charset="0"/>
                          <a:ea typeface="Times New Roman"/>
                          <a:cs typeface="Times New Roman"/>
                          <a:sym typeface="Times New Roman"/>
                        </a:rPr>
                        <m:t>𝑃</m:t>
                      </m:r>
                      <m:r>
                        <a:rPr lang="en" sz="2800" i="1" dirty="0" smtClean="0">
                          <a:latin typeface="Cambria Math" panose="02040503050406030204" pitchFamily="18" charset="0"/>
                          <a:ea typeface="Times New Roman"/>
                          <a:cs typeface="Times New Roman"/>
                          <a:sym typeface="Times New Roman"/>
                        </a:rPr>
                        <m:t>(</m:t>
                      </m:r>
                      <m:r>
                        <a:rPr lang="en" sz="2800" i="1" dirty="0" smtClean="0">
                          <a:latin typeface="Cambria Math" panose="02040503050406030204" pitchFamily="18" charset="0"/>
                          <a:ea typeface="Times New Roman"/>
                          <a:cs typeface="Times New Roman"/>
                          <a:sym typeface="Times New Roman"/>
                        </a:rPr>
                        <m:t>𝑦</m:t>
                      </m:r>
                      <m:r>
                        <a:rPr lang="en" sz="2800" i="1" dirty="0" smtClean="0">
                          <a:latin typeface="Cambria Math" panose="02040503050406030204" pitchFamily="18" charset="0"/>
                          <a:ea typeface="Times New Roman"/>
                          <a:cs typeface="Times New Roman"/>
                          <a:sym typeface="Times New Roman"/>
                        </a:rPr>
                        <m:t> | </m:t>
                      </m:r>
                      <m:r>
                        <a:rPr lang="en" sz="2800" i="1" dirty="0" smtClean="0">
                          <a:latin typeface="Cambria Math" panose="02040503050406030204" pitchFamily="18" charset="0"/>
                          <a:ea typeface="Times New Roman"/>
                          <a:cs typeface="Times New Roman"/>
                          <a:sym typeface="Times New Roman"/>
                        </a:rPr>
                        <m:t>𝑥</m:t>
                      </m:r>
                      <m:r>
                        <a:rPr lang="en" sz="2800" i="1" dirty="0" smtClean="0">
                          <a:latin typeface="Cambria Math" panose="02040503050406030204" pitchFamily="18" charset="0"/>
                          <a:ea typeface="Times New Roman"/>
                          <a:cs typeface="Times New Roman"/>
                          <a:sym typeface="Times New Roman"/>
                        </a:rPr>
                        <m:t>)</m:t>
                      </m:r>
                    </m:oMath>
                  </m:oMathPara>
                </a14:m>
                <a:endParaRPr/>
              </a:p>
            </p:txBody>
          </p:sp>
        </mc:Choice>
        <mc:Fallback xmlns="">
          <p:sp>
            <p:nvSpPr>
              <p:cNvPr id="116" name="Google Shape;116;p11"/>
              <p:cNvSpPr txBox="1">
                <a:spLocks noRot="1" noChangeAspect="1" noMove="1" noResize="1" noEditPoints="1" noAdjustHandles="1" noChangeArrowheads="1" noChangeShapeType="1" noTextEdit="1"/>
              </p:cNvSpPr>
              <p:nvPr/>
            </p:nvSpPr>
            <p:spPr>
              <a:xfrm>
                <a:off x="3924450" y="1260713"/>
                <a:ext cx="1295100" cy="547800"/>
              </a:xfrm>
              <a:prstGeom prst="rect">
                <a:avLst/>
              </a:prstGeom>
              <a:blipFill>
                <a:blip r:embed="rId5"/>
                <a:stretch>
                  <a:fillRect/>
                </a:stretch>
              </a:blipFill>
              <a:ln>
                <a:noFill/>
              </a:ln>
            </p:spPr>
            <p:txBody>
              <a:bodyPr/>
              <a:lstStyle/>
              <a:p>
                <a:r>
                  <a:rPr lang="en-US">
                    <a:noFill/>
                  </a:rPr>
                  <a:t> </a:t>
                </a:r>
              </a:p>
            </p:txBody>
          </p:sp>
        </mc:Fallback>
      </mc:AlternateContent>
      <p:sp>
        <p:nvSpPr>
          <p:cNvPr id="117" name="Google Shape;117;p11"/>
          <p:cNvSpPr txBox="1"/>
          <p:nvPr/>
        </p:nvSpPr>
        <p:spPr>
          <a:xfrm>
            <a:off x="860425" y="2912400"/>
            <a:ext cx="3696300" cy="4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The capital city of New York is</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18" name="Google Shape;118;p11"/>
          <p:cNvSpPr txBox="1"/>
          <p:nvPr/>
        </p:nvSpPr>
        <p:spPr>
          <a:xfrm>
            <a:off x="6080400" y="2912400"/>
            <a:ext cx="1040100" cy="4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Albany</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19" name="Google Shape;119;p11"/>
          <p:cNvSpPr txBox="1"/>
          <p:nvPr/>
        </p:nvSpPr>
        <p:spPr>
          <a:xfrm>
            <a:off x="1680000" y="3748475"/>
            <a:ext cx="5784000" cy="5868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solidFill>
                  <a:schemeClr val="lt1"/>
                </a:solidFill>
                <a:latin typeface="Arial" panose="020B0604020202020204" pitchFamily="34" charset="0"/>
                <a:ea typeface="Roboto"/>
                <a:cs typeface="Arial" panose="020B0604020202020204" pitchFamily="34" charset="0"/>
                <a:sym typeface="Roboto"/>
              </a:rPr>
              <a:t>Supervision comes from human data</a:t>
            </a:r>
            <a:endParaRPr sz="25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120" name="Google Shape;120;p11"/>
          <p:cNvPicPr preferRelativeResize="0"/>
          <p:nvPr/>
        </p:nvPicPr>
        <p:blipFill>
          <a:blip r:embed="rId6">
            <a:alphaModFix/>
          </a:blip>
          <a:stretch>
            <a:fillRect/>
          </a:stretch>
        </p:blipFill>
        <p:spPr>
          <a:xfrm>
            <a:off x="3595200" y="1975283"/>
            <a:ext cx="633300" cy="63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8A02-647C-EBC8-9889-7F60F6BA5AED}"/>
              </a:ext>
            </a:extLst>
          </p:cNvPr>
          <p:cNvSpPr>
            <a:spLocks noGrp="1"/>
          </p:cNvSpPr>
          <p:nvPr>
            <p:ph type="title"/>
          </p:nvPr>
        </p:nvSpPr>
        <p:spPr/>
        <p:txBody>
          <a:bodyPr/>
          <a:lstStyle/>
          <a:p>
            <a:r>
              <a:rPr lang="en-US" dirty="0"/>
              <a:t>Evaluation: End Performance</a:t>
            </a:r>
          </a:p>
        </p:txBody>
      </p:sp>
      <p:sp>
        <p:nvSpPr>
          <p:cNvPr id="3" name="Slide Number Placeholder 2">
            <a:extLst>
              <a:ext uri="{FF2B5EF4-FFF2-40B4-BE49-F238E27FC236}">
                <a16:creationId xmlns:a16="http://schemas.microsoft.com/office/drawing/2014/main" id="{2CE2D1A2-1C47-37BA-2604-7540C24091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6" name="Picture 5">
            <a:extLst>
              <a:ext uri="{FF2B5EF4-FFF2-40B4-BE49-F238E27FC236}">
                <a16:creationId xmlns:a16="http://schemas.microsoft.com/office/drawing/2014/main" id="{40DA859A-4ABE-ACB9-16B4-398B58E37A34}"/>
              </a:ext>
            </a:extLst>
          </p:cNvPr>
          <p:cNvPicPr>
            <a:picLocks noChangeAspect="1"/>
          </p:cNvPicPr>
          <p:nvPr/>
        </p:nvPicPr>
        <p:blipFill>
          <a:blip r:embed="rId2"/>
          <a:stretch>
            <a:fillRect/>
          </a:stretch>
        </p:blipFill>
        <p:spPr>
          <a:xfrm>
            <a:off x="584048" y="1553807"/>
            <a:ext cx="7975903" cy="2361613"/>
          </a:xfrm>
          <a:prstGeom prst="rect">
            <a:avLst/>
          </a:prstGeom>
        </p:spPr>
      </p:pic>
    </p:spTree>
    <p:extLst>
      <p:ext uri="{BB962C8B-B14F-4D97-AF65-F5344CB8AC3E}">
        <p14:creationId xmlns:p14="http://schemas.microsoft.com/office/powerpoint/2010/main" val="68581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352F-ECA4-EFFD-078C-860C56F2DFB3}"/>
              </a:ext>
            </a:extLst>
          </p:cNvPr>
          <p:cNvSpPr>
            <a:spLocks noGrp="1"/>
          </p:cNvSpPr>
          <p:nvPr>
            <p:ph type="title"/>
          </p:nvPr>
        </p:nvSpPr>
        <p:spPr/>
        <p:txBody>
          <a:bodyPr/>
          <a:lstStyle/>
          <a:p>
            <a:r>
              <a:rPr lang="en-US" dirty="0"/>
              <a:t>Evaluation: Wall-Clock Training Efficiency</a:t>
            </a:r>
          </a:p>
        </p:txBody>
      </p:sp>
      <p:sp>
        <p:nvSpPr>
          <p:cNvPr id="3" name="Slide Number Placeholder 2">
            <a:extLst>
              <a:ext uri="{FF2B5EF4-FFF2-40B4-BE49-F238E27FC236}">
                <a16:creationId xmlns:a16="http://schemas.microsoft.com/office/drawing/2014/main" id="{DAA89DE5-F4F7-2ED9-013A-0B8D81DAE2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6" name="Picture 5">
            <a:extLst>
              <a:ext uri="{FF2B5EF4-FFF2-40B4-BE49-F238E27FC236}">
                <a16:creationId xmlns:a16="http://schemas.microsoft.com/office/drawing/2014/main" id="{424C7A39-A5CA-2683-70C4-D1A5E06C03B8}"/>
              </a:ext>
            </a:extLst>
          </p:cNvPr>
          <p:cNvPicPr>
            <a:picLocks noChangeAspect="1"/>
          </p:cNvPicPr>
          <p:nvPr/>
        </p:nvPicPr>
        <p:blipFill>
          <a:blip r:embed="rId2"/>
          <a:stretch>
            <a:fillRect/>
          </a:stretch>
        </p:blipFill>
        <p:spPr>
          <a:xfrm>
            <a:off x="1149875" y="1176000"/>
            <a:ext cx="6844250" cy="3329837"/>
          </a:xfrm>
          <a:prstGeom prst="rect">
            <a:avLst/>
          </a:prstGeom>
        </p:spPr>
      </p:pic>
    </p:spTree>
    <p:extLst>
      <p:ext uri="{BB962C8B-B14F-4D97-AF65-F5344CB8AC3E}">
        <p14:creationId xmlns:p14="http://schemas.microsoft.com/office/powerpoint/2010/main" val="390684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E9C5-3FD0-9A11-CF28-A239C8A6A099}"/>
              </a:ext>
            </a:extLst>
          </p:cNvPr>
          <p:cNvSpPr>
            <a:spLocks noGrp="1"/>
          </p:cNvSpPr>
          <p:nvPr>
            <p:ph type="title"/>
          </p:nvPr>
        </p:nvSpPr>
        <p:spPr/>
        <p:txBody>
          <a:bodyPr/>
          <a:lstStyle/>
          <a:p>
            <a:r>
              <a:rPr lang="en-US" dirty="0"/>
              <a:t>Mechanistic Role of Reflection</a:t>
            </a:r>
          </a:p>
        </p:txBody>
      </p:sp>
      <p:sp>
        <p:nvSpPr>
          <p:cNvPr id="3" name="Slide Number Placeholder 2">
            <a:extLst>
              <a:ext uri="{FF2B5EF4-FFF2-40B4-BE49-F238E27FC236}">
                <a16:creationId xmlns:a16="http://schemas.microsoft.com/office/drawing/2014/main" id="{733F8993-C3ED-BCEA-39D6-7A6FF9003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5" name="Picture 4">
            <a:extLst>
              <a:ext uri="{FF2B5EF4-FFF2-40B4-BE49-F238E27FC236}">
                <a16:creationId xmlns:a16="http://schemas.microsoft.com/office/drawing/2014/main" id="{CF1A6FC6-FCF1-CBF1-3651-B2C95B0BAF28}"/>
              </a:ext>
            </a:extLst>
          </p:cNvPr>
          <p:cNvPicPr>
            <a:picLocks noChangeAspect="1"/>
          </p:cNvPicPr>
          <p:nvPr/>
        </p:nvPicPr>
        <p:blipFill>
          <a:blip r:embed="rId2"/>
          <a:stretch>
            <a:fillRect/>
          </a:stretch>
        </p:blipFill>
        <p:spPr>
          <a:xfrm>
            <a:off x="904328" y="1077520"/>
            <a:ext cx="7335344" cy="3573972"/>
          </a:xfrm>
          <a:prstGeom prst="rect">
            <a:avLst/>
          </a:prstGeom>
        </p:spPr>
      </p:pic>
    </p:spTree>
    <p:extLst>
      <p:ext uri="{BB962C8B-B14F-4D97-AF65-F5344CB8AC3E}">
        <p14:creationId xmlns:p14="http://schemas.microsoft.com/office/powerpoint/2010/main" val="300021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F48C-B37A-2AEF-2A1C-5943CDA21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F8F97-713B-9426-A68F-D57FC15FA0A0}"/>
              </a:ext>
            </a:extLst>
          </p:cNvPr>
          <p:cNvSpPr>
            <a:spLocks noGrp="1"/>
          </p:cNvSpPr>
          <p:nvPr>
            <p:ph type="title"/>
          </p:nvPr>
        </p:nvSpPr>
        <p:spPr/>
        <p:txBody>
          <a:bodyPr/>
          <a:lstStyle/>
          <a:p>
            <a:r>
              <a:rPr lang="en-US" dirty="0"/>
              <a:t>Ablation: Memory and Reflection </a:t>
            </a:r>
          </a:p>
        </p:txBody>
      </p:sp>
      <p:sp>
        <p:nvSpPr>
          <p:cNvPr id="3" name="Slide Number Placeholder 2">
            <a:extLst>
              <a:ext uri="{FF2B5EF4-FFF2-40B4-BE49-F238E27FC236}">
                <a16:creationId xmlns:a16="http://schemas.microsoft.com/office/drawing/2014/main" id="{B3DF3082-3D10-F0EE-2367-14E5CB3855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4" name="Picture 3">
            <a:extLst>
              <a:ext uri="{FF2B5EF4-FFF2-40B4-BE49-F238E27FC236}">
                <a16:creationId xmlns:a16="http://schemas.microsoft.com/office/drawing/2014/main" id="{5EAD33BA-23D0-2C75-5715-910FAD1CF6EF}"/>
              </a:ext>
            </a:extLst>
          </p:cNvPr>
          <p:cNvPicPr>
            <a:picLocks noChangeAspect="1"/>
          </p:cNvPicPr>
          <p:nvPr/>
        </p:nvPicPr>
        <p:blipFill>
          <a:blip r:embed="rId2"/>
          <a:stretch>
            <a:fillRect/>
          </a:stretch>
        </p:blipFill>
        <p:spPr>
          <a:xfrm>
            <a:off x="4095956" y="1293946"/>
            <a:ext cx="4413250" cy="3239599"/>
          </a:xfrm>
          <a:prstGeom prst="rect">
            <a:avLst/>
          </a:prstGeom>
        </p:spPr>
      </p:pic>
      <p:sp>
        <p:nvSpPr>
          <p:cNvPr id="7" name="TextBox 6">
            <a:extLst>
              <a:ext uri="{FF2B5EF4-FFF2-40B4-BE49-F238E27FC236}">
                <a16:creationId xmlns:a16="http://schemas.microsoft.com/office/drawing/2014/main" id="{465BB9A5-1042-78D2-43EA-AAA466C5D681}"/>
              </a:ext>
            </a:extLst>
          </p:cNvPr>
          <p:cNvSpPr txBox="1"/>
          <p:nvPr/>
        </p:nvSpPr>
        <p:spPr>
          <a:xfrm>
            <a:off x="427500" y="1941684"/>
            <a:ext cx="3417923" cy="2190343"/>
          </a:xfrm>
          <a:prstGeom prst="rect">
            <a:avLst/>
          </a:prstGeom>
          <a:noFill/>
        </p:spPr>
        <p:txBody>
          <a:bodyPr wrap="square">
            <a:spAutoFit/>
          </a:bodyPr>
          <a:lstStyle/>
          <a:p>
            <a:pPr rtl="0" fontAlgn="base"/>
            <a:r>
              <a:rPr lang="en-US" sz="1600" b="1" i="0" u="none" strike="noStrike" dirty="0">
                <a:solidFill>
                  <a:srgbClr val="131313"/>
                </a:solidFill>
                <a:effectLst/>
                <a:latin typeface="Arial" panose="020B0604020202020204" pitchFamily="34" charset="0"/>
              </a:rPr>
              <a:t>No memory</a:t>
            </a:r>
            <a:r>
              <a:rPr lang="en-US" sz="1600" b="0" i="0" u="none" strike="noStrike" dirty="0">
                <a:solidFill>
                  <a:srgbClr val="131313"/>
                </a:solidFill>
                <a:effectLst/>
                <a:latin typeface="Arial" panose="020B0604020202020204" pitchFamily="34" charset="0"/>
              </a:rPr>
              <a:t>: disables cross-episode memory storage</a:t>
            </a:r>
          </a:p>
          <a:p>
            <a:pPr rtl="0" fontAlgn="base"/>
            <a:endParaRPr lang="en-US" sz="1600" b="0" i="0" u="none" strike="noStrike" dirty="0">
              <a:solidFill>
                <a:srgbClr val="131313"/>
              </a:solidFill>
              <a:effectLst/>
              <a:latin typeface="Arial" panose="020B0604020202020204" pitchFamily="34" charset="0"/>
            </a:endParaRPr>
          </a:p>
          <a:p>
            <a:pPr rtl="0" fontAlgn="base">
              <a:spcBef>
                <a:spcPts val="1000"/>
              </a:spcBef>
            </a:pPr>
            <a:r>
              <a:rPr lang="en-US" sz="1600" b="1" i="0" u="none" strike="noStrike" dirty="0">
                <a:solidFill>
                  <a:srgbClr val="131313"/>
                </a:solidFill>
                <a:effectLst/>
                <a:latin typeface="Arial" panose="020B0604020202020204" pitchFamily="34" charset="0"/>
              </a:rPr>
              <a:t>No Reflection</a:t>
            </a:r>
            <a:r>
              <a:rPr lang="en-US" sz="1600" b="0" i="0" u="none" strike="noStrike" dirty="0">
                <a:solidFill>
                  <a:srgbClr val="131313"/>
                </a:solidFill>
                <a:effectLst/>
                <a:latin typeface="Arial" panose="020B0604020202020204" pitchFamily="34" charset="0"/>
              </a:rPr>
              <a:t>: replaces reflections with raw first-attempt context and a generic retry instruction.</a:t>
            </a:r>
          </a:p>
          <a:p>
            <a:br>
              <a:rPr lang="en-US" sz="1600" b="0" dirty="0">
                <a:effectLst/>
              </a:rPr>
            </a:br>
            <a:endParaRPr lang="en-US" sz="1600" dirty="0"/>
          </a:p>
        </p:txBody>
      </p:sp>
    </p:spTree>
    <p:extLst>
      <p:ext uri="{BB962C8B-B14F-4D97-AF65-F5344CB8AC3E}">
        <p14:creationId xmlns:p14="http://schemas.microsoft.com/office/powerpoint/2010/main" val="62117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F09E-C81F-631E-642A-C2CF37016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DE577-BF3A-6508-9B60-8488DC684C18}"/>
              </a:ext>
            </a:extLst>
          </p:cNvPr>
          <p:cNvSpPr>
            <a:spLocks noGrp="1"/>
          </p:cNvSpPr>
          <p:nvPr>
            <p:ph type="title"/>
          </p:nvPr>
        </p:nvSpPr>
        <p:spPr/>
        <p:txBody>
          <a:bodyPr/>
          <a:lstStyle/>
          <a:p>
            <a:r>
              <a:rPr lang="en-US" dirty="0"/>
              <a:t>Ablation: Memory and Reflection </a:t>
            </a:r>
          </a:p>
        </p:txBody>
      </p:sp>
      <p:sp>
        <p:nvSpPr>
          <p:cNvPr id="3" name="Slide Number Placeholder 2">
            <a:extLst>
              <a:ext uri="{FF2B5EF4-FFF2-40B4-BE49-F238E27FC236}">
                <a16:creationId xmlns:a16="http://schemas.microsoft.com/office/drawing/2014/main" id="{7A9EC0E3-7A4F-70E8-6294-C73F1907E4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7" name="TextBox 6">
            <a:extLst>
              <a:ext uri="{FF2B5EF4-FFF2-40B4-BE49-F238E27FC236}">
                <a16:creationId xmlns:a16="http://schemas.microsoft.com/office/drawing/2014/main" id="{45439C51-9BD8-0AA4-F29A-E520E75BD881}"/>
              </a:ext>
            </a:extLst>
          </p:cNvPr>
          <p:cNvSpPr txBox="1"/>
          <p:nvPr/>
        </p:nvSpPr>
        <p:spPr>
          <a:xfrm>
            <a:off x="427500" y="1754424"/>
            <a:ext cx="3417923" cy="2308324"/>
          </a:xfrm>
          <a:prstGeom prst="rect">
            <a:avLst/>
          </a:prstGeom>
          <a:noFill/>
        </p:spPr>
        <p:txBody>
          <a:bodyPr wrap="square">
            <a:spAutoFit/>
          </a:bodyPr>
          <a:lstStyle/>
          <a:p>
            <a:pPr fontAlgn="base"/>
            <a:r>
              <a:rPr lang="en-US" sz="1600" dirty="0"/>
              <a:t>Full ERL achieves the highest performance</a:t>
            </a:r>
          </a:p>
          <a:p>
            <a:pPr fontAlgn="base"/>
            <a:endParaRPr lang="en-US" sz="1600" dirty="0"/>
          </a:p>
          <a:p>
            <a:pPr fontAlgn="base"/>
            <a:r>
              <a:rPr lang="en-US" sz="1600" dirty="0"/>
              <a:t>Removing memory slows convergence</a:t>
            </a:r>
          </a:p>
          <a:p>
            <a:pPr fontAlgn="base"/>
            <a:endParaRPr lang="en-US" sz="1600" dirty="0"/>
          </a:p>
          <a:p>
            <a:pPr fontAlgn="base"/>
            <a:r>
              <a:rPr lang="en-US" sz="1600" dirty="0"/>
              <a:t>Removing reflection substantially reduces both learning speed and final reward.</a:t>
            </a:r>
          </a:p>
        </p:txBody>
      </p:sp>
      <p:pic>
        <p:nvPicPr>
          <p:cNvPr id="1026" name="Picture 2">
            <a:extLst>
              <a:ext uri="{FF2B5EF4-FFF2-40B4-BE49-F238E27FC236}">
                <a16:creationId xmlns:a16="http://schemas.microsoft.com/office/drawing/2014/main" id="{F3051EEB-7A6D-8BBA-5244-7A40020D4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150" y="1754424"/>
            <a:ext cx="4651083" cy="227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3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64EED-35FA-2CA7-AE0D-09F065C8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54863-1270-19BF-5A3C-9AD847496095}"/>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D5C8806C-931B-5D25-FB8D-D3E1D1D739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4" name="Content Placeholder 3">
            <a:extLst>
              <a:ext uri="{FF2B5EF4-FFF2-40B4-BE49-F238E27FC236}">
                <a16:creationId xmlns:a16="http://schemas.microsoft.com/office/drawing/2014/main" id="{ED57B0A3-7973-132E-135D-E7AA3C2DABAE}"/>
              </a:ext>
            </a:extLst>
          </p:cNvPr>
          <p:cNvSpPr>
            <a:spLocks noGrp="1"/>
          </p:cNvSpPr>
          <p:nvPr>
            <p:ph sz="quarter" idx="13"/>
          </p:nvPr>
        </p:nvSpPr>
        <p:spPr>
          <a:xfrm>
            <a:off x="427038" y="1374775"/>
            <a:ext cx="4172463" cy="3133725"/>
          </a:xfrm>
        </p:spPr>
        <p:txBody>
          <a:bodyPr>
            <a:noAutofit/>
          </a:bodyPr>
          <a:lstStyle/>
          <a:p>
            <a:pPr marL="114300" indent="0">
              <a:buNone/>
            </a:pPr>
            <a:r>
              <a:rPr lang="en-US" sz="1600" dirty="0"/>
              <a:t>ERL enables LLM to learn and develop from their own “experience”</a:t>
            </a:r>
          </a:p>
          <a:p>
            <a:pPr marL="114300" indent="0">
              <a:buNone/>
            </a:pPr>
            <a:endParaRPr lang="en-US" sz="1600" dirty="0"/>
          </a:p>
          <a:p>
            <a:pPr marL="114300" indent="0">
              <a:buNone/>
            </a:pPr>
            <a:r>
              <a:rPr lang="en-US" sz="1600" dirty="0"/>
              <a:t>ERL performs better (i.e. not just more efficient) than standard RL</a:t>
            </a:r>
          </a:p>
          <a:p>
            <a:pPr marL="114300" indent="0">
              <a:buNone/>
            </a:pPr>
            <a:endParaRPr lang="en-US" sz="1600" dirty="0">
              <a:solidFill>
                <a:schemeClr val="tx1"/>
              </a:solidFill>
            </a:endParaRPr>
          </a:p>
          <a:p>
            <a:pPr marL="114300" indent="0">
              <a:buNone/>
            </a:pPr>
            <a:r>
              <a:rPr lang="en-US" sz="1600" dirty="0">
                <a:solidFill>
                  <a:schemeClr val="tx1"/>
                </a:solidFill>
              </a:rPr>
              <a:t>Especially when</a:t>
            </a:r>
          </a:p>
          <a:p>
            <a:pPr>
              <a:buFont typeface="+mj-lt"/>
              <a:buAutoNum type="arabicPeriod"/>
            </a:pPr>
            <a:r>
              <a:rPr lang="en-US" sz="1600" dirty="0">
                <a:solidFill>
                  <a:schemeClr val="tx1"/>
                </a:solidFill>
              </a:rPr>
              <a:t>Model is expected to learn some new (but persistent) knowledge</a:t>
            </a:r>
          </a:p>
          <a:p>
            <a:pPr>
              <a:buFont typeface="+mj-lt"/>
              <a:buAutoNum type="arabicPeriod"/>
            </a:pPr>
            <a:r>
              <a:rPr lang="en-US" sz="1600" dirty="0">
                <a:solidFill>
                  <a:schemeClr val="tx1"/>
                </a:solidFill>
              </a:rPr>
              <a:t>The model is not getting partial credit for mistakes </a:t>
            </a:r>
          </a:p>
          <a:p>
            <a:pPr marL="114300" indent="0">
              <a:buNone/>
            </a:pPr>
            <a:endParaRPr lang="en-US" sz="1600" dirty="0">
              <a:solidFill>
                <a:schemeClr val="tx1"/>
              </a:solidFill>
            </a:endParaRPr>
          </a:p>
          <a:p>
            <a:pPr marL="114300" indent="0">
              <a:buNone/>
            </a:pPr>
            <a:endParaRPr lang="en-US" sz="1600" dirty="0">
              <a:solidFill>
                <a:schemeClr val="tx1"/>
              </a:solidFill>
            </a:endParaRPr>
          </a:p>
        </p:txBody>
      </p:sp>
      <p:grpSp>
        <p:nvGrpSpPr>
          <p:cNvPr id="5" name="Group 4">
            <a:extLst>
              <a:ext uri="{FF2B5EF4-FFF2-40B4-BE49-F238E27FC236}">
                <a16:creationId xmlns:a16="http://schemas.microsoft.com/office/drawing/2014/main" id="{08362DE0-DC14-EB69-C65F-2B0687E81084}"/>
              </a:ext>
            </a:extLst>
          </p:cNvPr>
          <p:cNvGrpSpPr/>
          <p:nvPr/>
        </p:nvGrpSpPr>
        <p:grpSpPr>
          <a:xfrm>
            <a:off x="5137227" y="1408484"/>
            <a:ext cx="3534006" cy="2771630"/>
            <a:chOff x="4816069" y="1445067"/>
            <a:chExt cx="3970102" cy="3113649"/>
          </a:xfrm>
        </p:grpSpPr>
        <p:pic>
          <p:nvPicPr>
            <p:cNvPr id="6" name="Picture 5">
              <a:extLst>
                <a:ext uri="{FF2B5EF4-FFF2-40B4-BE49-F238E27FC236}">
                  <a16:creationId xmlns:a16="http://schemas.microsoft.com/office/drawing/2014/main" id="{F27C67BA-3475-6CF3-3B98-5CB27C92E4AE}"/>
                </a:ext>
              </a:extLst>
            </p:cNvPr>
            <p:cNvPicPr>
              <a:picLocks noChangeAspect="1"/>
            </p:cNvPicPr>
            <p:nvPr/>
          </p:nvPicPr>
          <p:blipFill>
            <a:blip r:embed="rId2"/>
            <a:stretch>
              <a:fillRect/>
            </a:stretch>
          </p:blipFill>
          <p:spPr>
            <a:xfrm>
              <a:off x="4816069" y="1445067"/>
              <a:ext cx="3970102" cy="3113649"/>
            </a:xfrm>
            <a:prstGeom prst="rect">
              <a:avLst/>
            </a:prstGeom>
          </p:spPr>
        </p:pic>
        <p:sp>
          <p:nvSpPr>
            <p:cNvPr id="7" name="Rectangle 6">
              <a:extLst>
                <a:ext uri="{FF2B5EF4-FFF2-40B4-BE49-F238E27FC236}">
                  <a16:creationId xmlns:a16="http://schemas.microsoft.com/office/drawing/2014/main" id="{E240BB13-373E-27CF-45EE-DCAA18C3F328}"/>
                </a:ext>
              </a:extLst>
            </p:cNvPr>
            <p:cNvSpPr/>
            <p:nvPr/>
          </p:nvSpPr>
          <p:spPr>
            <a:xfrm>
              <a:off x="4816069" y="1445067"/>
              <a:ext cx="629080" cy="2305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41558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6CE7-FDC6-FE92-BE24-C52F464BB3F7}"/>
              </a:ext>
            </a:extLst>
          </p:cNvPr>
          <p:cNvSpPr>
            <a:spLocks noGrp="1"/>
          </p:cNvSpPr>
          <p:nvPr>
            <p:ph type="title"/>
          </p:nvPr>
        </p:nvSpPr>
        <p:spPr>
          <a:xfrm>
            <a:off x="427500" y="1833252"/>
            <a:ext cx="8289000" cy="1476996"/>
          </a:xfrm>
        </p:spPr>
        <p:txBody>
          <a:bodyPr>
            <a:noAutofit/>
          </a:bodyPr>
          <a:lstStyle/>
          <a:p>
            <a:r>
              <a:rPr lang="en-US" dirty="0"/>
              <a:t>The next generation of AI systems must move beyond </a:t>
            </a:r>
            <a:r>
              <a:rPr lang="en-US" dirty="0">
                <a:solidFill>
                  <a:srgbClr val="990000"/>
                </a:solidFill>
              </a:rPr>
              <a:t>static human-curated data </a:t>
            </a:r>
            <a:r>
              <a:rPr lang="en-US" dirty="0"/>
              <a:t>and learn continuously from </a:t>
            </a:r>
            <a:r>
              <a:rPr lang="en-US" dirty="0">
                <a:solidFill>
                  <a:srgbClr val="38761D"/>
                </a:solidFill>
              </a:rPr>
              <a:t>real-world experience</a:t>
            </a:r>
            <a:r>
              <a:rPr lang="en-US" dirty="0"/>
              <a:t>.</a:t>
            </a:r>
          </a:p>
        </p:txBody>
      </p:sp>
      <p:sp>
        <p:nvSpPr>
          <p:cNvPr id="3" name="Slide Number Placeholder 2">
            <a:extLst>
              <a:ext uri="{FF2B5EF4-FFF2-40B4-BE49-F238E27FC236}">
                <a16:creationId xmlns:a16="http://schemas.microsoft.com/office/drawing/2014/main" id="{1140740F-2CFE-F2BF-77B6-AF92CD2815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81759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LM Pipeline: Data</a:t>
            </a:r>
            <a:endParaRPr dirty="0"/>
          </a:p>
        </p:txBody>
      </p:sp>
      <p:sp>
        <p:nvSpPr>
          <p:cNvPr id="126" name="Google Shape;126;p12"/>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27" name="Google Shape;127;p12"/>
          <p:cNvPicPr preferRelativeResize="0"/>
          <p:nvPr/>
        </p:nvPicPr>
        <p:blipFill>
          <a:blip r:embed="rId3">
            <a:alphaModFix/>
          </a:blip>
          <a:stretch>
            <a:fillRect/>
          </a:stretch>
        </p:blipFill>
        <p:spPr>
          <a:xfrm>
            <a:off x="3281412" y="2146100"/>
            <a:ext cx="2075377" cy="993873"/>
          </a:xfrm>
          <a:prstGeom prst="rect">
            <a:avLst/>
          </a:prstGeom>
          <a:noFill/>
          <a:ln>
            <a:noFill/>
          </a:ln>
          <a:effectLst>
            <a:outerShdw blurRad="39834" dist="13278" dir="5400000" algn="bl" rotWithShape="0">
              <a:srgbClr val="000000">
                <a:alpha val="50000"/>
              </a:srgbClr>
            </a:outerShdw>
          </a:effectLst>
        </p:spPr>
      </p:pic>
      <p:pic>
        <p:nvPicPr>
          <p:cNvPr id="128" name="Google Shape;128;p12"/>
          <p:cNvPicPr preferRelativeResize="0"/>
          <p:nvPr/>
        </p:nvPicPr>
        <p:blipFill>
          <a:blip r:embed="rId3">
            <a:alphaModFix/>
          </a:blip>
          <a:stretch>
            <a:fillRect/>
          </a:stretch>
        </p:blipFill>
        <p:spPr>
          <a:xfrm>
            <a:off x="3387636" y="2252324"/>
            <a:ext cx="2075377" cy="993873"/>
          </a:xfrm>
          <a:prstGeom prst="rect">
            <a:avLst/>
          </a:prstGeom>
          <a:noFill/>
          <a:ln>
            <a:noFill/>
          </a:ln>
          <a:effectLst>
            <a:outerShdw blurRad="39834" dist="13278" dir="5400000" algn="bl" rotWithShape="0">
              <a:srgbClr val="000000">
                <a:alpha val="50000"/>
              </a:srgbClr>
            </a:outerShdw>
          </a:effectLst>
        </p:spPr>
      </p:pic>
      <p:pic>
        <p:nvPicPr>
          <p:cNvPr id="129" name="Google Shape;129;p12"/>
          <p:cNvPicPr preferRelativeResize="0"/>
          <p:nvPr/>
        </p:nvPicPr>
        <p:blipFill>
          <a:blip r:embed="rId3">
            <a:alphaModFix/>
          </a:blip>
          <a:stretch>
            <a:fillRect/>
          </a:stretch>
        </p:blipFill>
        <p:spPr>
          <a:xfrm>
            <a:off x="3493859" y="2358549"/>
            <a:ext cx="2075377" cy="993873"/>
          </a:xfrm>
          <a:prstGeom prst="rect">
            <a:avLst/>
          </a:prstGeom>
          <a:noFill/>
          <a:ln>
            <a:noFill/>
          </a:ln>
          <a:effectLst>
            <a:outerShdw blurRad="39834" dist="13278" dir="5400000" algn="bl" rotWithShape="0">
              <a:srgbClr val="000000">
                <a:alpha val="50000"/>
              </a:srgbClr>
            </a:outerShdw>
          </a:effectLst>
        </p:spPr>
      </p:pic>
      <p:pic>
        <p:nvPicPr>
          <p:cNvPr id="130" name="Google Shape;130;p12"/>
          <p:cNvPicPr preferRelativeResize="0"/>
          <p:nvPr/>
        </p:nvPicPr>
        <p:blipFill>
          <a:blip r:embed="rId4">
            <a:alphaModFix/>
          </a:blip>
          <a:stretch>
            <a:fillRect/>
          </a:stretch>
        </p:blipFill>
        <p:spPr>
          <a:xfrm>
            <a:off x="2088450" y="1366875"/>
            <a:ext cx="1016126" cy="1016126"/>
          </a:xfrm>
          <a:prstGeom prst="rect">
            <a:avLst/>
          </a:prstGeom>
          <a:noFill/>
          <a:ln>
            <a:noFill/>
          </a:ln>
        </p:spPr>
      </p:pic>
      <p:pic>
        <p:nvPicPr>
          <p:cNvPr id="131" name="Google Shape;131;p12"/>
          <p:cNvPicPr preferRelativeResize="0"/>
          <p:nvPr/>
        </p:nvPicPr>
        <p:blipFill rotWithShape="1">
          <a:blip r:embed="rId5">
            <a:alphaModFix/>
          </a:blip>
          <a:srcRect t="30325" b="33418"/>
          <a:stretch/>
        </p:blipFill>
        <p:spPr>
          <a:xfrm>
            <a:off x="3702350" y="1352612"/>
            <a:ext cx="2497490" cy="509325"/>
          </a:xfrm>
          <a:prstGeom prst="rect">
            <a:avLst/>
          </a:prstGeom>
          <a:noFill/>
          <a:ln>
            <a:noFill/>
          </a:ln>
        </p:spPr>
      </p:pic>
      <p:pic>
        <p:nvPicPr>
          <p:cNvPr id="132" name="Google Shape;132;p12"/>
          <p:cNvPicPr preferRelativeResize="0"/>
          <p:nvPr/>
        </p:nvPicPr>
        <p:blipFill rotWithShape="1">
          <a:blip r:embed="rId6">
            <a:alphaModFix/>
          </a:blip>
          <a:srcRect l="15517" r="15393"/>
          <a:stretch/>
        </p:blipFill>
        <p:spPr>
          <a:xfrm>
            <a:off x="5878525" y="2273050"/>
            <a:ext cx="1505900" cy="1226025"/>
          </a:xfrm>
          <a:prstGeom prst="rect">
            <a:avLst/>
          </a:prstGeom>
          <a:noFill/>
          <a:ln>
            <a:noFill/>
          </a:ln>
        </p:spPr>
      </p:pic>
      <p:pic>
        <p:nvPicPr>
          <p:cNvPr id="133" name="Google Shape;133;p12"/>
          <p:cNvPicPr preferRelativeResize="0"/>
          <p:nvPr/>
        </p:nvPicPr>
        <p:blipFill rotWithShape="1">
          <a:blip r:embed="rId7">
            <a:alphaModFix/>
          </a:blip>
          <a:srcRect l="13444" t="15249" r="12405" b="14963"/>
          <a:stretch/>
        </p:blipFill>
        <p:spPr>
          <a:xfrm>
            <a:off x="2117763" y="3352425"/>
            <a:ext cx="1163650" cy="1095175"/>
          </a:xfrm>
          <a:prstGeom prst="rect">
            <a:avLst/>
          </a:prstGeom>
          <a:noFill/>
          <a:ln>
            <a:noFill/>
          </a:ln>
        </p:spPr>
      </p:pic>
      <p:pic>
        <p:nvPicPr>
          <p:cNvPr id="134" name="Google Shape;134;p12"/>
          <p:cNvPicPr preferRelativeResize="0"/>
          <p:nvPr/>
        </p:nvPicPr>
        <p:blipFill>
          <a:blip r:embed="rId8">
            <a:alphaModFix/>
          </a:blip>
          <a:stretch>
            <a:fillRect/>
          </a:stretch>
        </p:blipFill>
        <p:spPr>
          <a:xfrm>
            <a:off x="4288150" y="3558775"/>
            <a:ext cx="1226026" cy="1226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LM Pipeline: Supervised Learning (SFT)</a:t>
            </a:r>
            <a:endParaRPr dirty="0"/>
          </a:p>
        </p:txBody>
      </p:sp>
      <p:sp>
        <p:nvSpPr>
          <p:cNvPr id="140" name="Google Shape;140;p13"/>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41" name="Google Shape;141;p13"/>
          <p:cNvPicPr preferRelativeResize="0"/>
          <p:nvPr/>
        </p:nvPicPr>
        <p:blipFill>
          <a:blip r:embed="rId3">
            <a:alphaModFix/>
          </a:blip>
          <a:stretch>
            <a:fillRect/>
          </a:stretch>
        </p:blipFill>
        <p:spPr>
          <a:xfrm>
            <a:off x="4738850" y="1352825"/>
            <a:ext cx="3415326" cy="3182799"/>
          </a:xfrm>
          <a:prstGeom prst="rect">
            <a:avLst/>
          </a:prstGeom>
          <a:noFill/>
          <a:ln>
            <a:noFill/>
          </a:ln>
        </p:spPr>
      </p:pic>
      <p:pic>
        <p:nvPicPr>
          <p:cNvPr id="142" name="Google Shape;142;p13"/>
          <p:cNvPicPr preferRelativeResize="0"/>
          <p:nvPr/>
        </p:nvPicPr>
        <p:blipFill>
          <a:blip r:embed="rId4">
            <a:alphaModFix/>
          </a:blip>
          <a:stretch>
            <a:fillRect/>
          </a:stretch>
        </p:blipFill>
        <p:spPr>
          <a:xfrm>
            <a:off x="2332975" y="2081387"/>
            <a:ext cx="932200" cy="932200"/>
          </a:xfrm>
          <a:prstGeom prst="rect">
            <a:avLst/>
          </a:prstGeom>
          <a:noFill/>
          <a:ln>
            <a:noFill/>
          </a:ln>
        </p:spPr>
      </p:pic>
      <p:sp>
        <p:nvSpPr>
          <p:cNvPr id="143" name="Google Shape;143;p13"/>
          <p:cNvSpPr txBox="1"/>
          <p:nvPr/>
        </p:nvSpPr>
        <p:spPr>
          <a:xfrm>
            <a:off x="1091475" y="1175988"/>
            <a:ext cx="34152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The capital city of New York is</a:t>
            </a:r>
            <a:endParaRPr sz="1800" dirty="0">
              <a:solidFill>
                <a:schemeClr val="dk1"/>
              </a:solidFill>
              <a:latin typeface="Arial" panose="020B0604020202020204" pitchFamily="34" charset="0"/>
              <a:ea typeface="Roboto"/>
              <a:cs typeface="Arial" panose="020B0604020202020204" pitchFamily="34" charset="0"/>
              <a:sym typeface="Roboto"/>
            </a:endParaRPr>
          </a:p>
        </p:txBody>
      </p:sp>
      <p:cxnSp>
        <p:nvCxnSpPr>
          <p:cNvPr id="144" name="Google Shape;144;p13"/>
          <p:cNvCxnSpPr>
            <a:stCxn id="143" idx="2"/>
            <a:endCxn id="142" idx="0"/>
          </p:cNvCxnSpPr>
          <p:nvPr/>
        </p:nvCxnSpPr>
        <p:spPr>
          <a:xfrm>
            <a:off x="2799075" y="1679688"/>
            <a:ext cx="0" cy="401700"/>
          </a:xfrm>
          <a:prstGeom prst="straightConnector1">
            <a:avLst/>
          </a:prstGeom>
          <a:noFill/>
          <a:ln w="19050" cap="flat" cmpd="sng">
            <a:solidFill>
              <a:schemeClr val="dk1"/>
            </a:solidFill>
            <a:prstDash val="solid"/>
            <a:round/>
            <a:headEnd type="none" w="med" len="med"/>
            <a:tailEnd type="triangle" w="med" len="med"/>
          </a:ln>
        </p:spPr>
      </p:cxnSp>
      <p:sp>
        <p:nvSpPr>
          <p:cNvPr id="145" name="Google Shape;145;p13"/>
          <p:cNvSpPr txBox="1"/>
          <p:nvPr/>
        </p:nvSpPr>
        <p:spPr>
          <a:xfrm>
            <a:off x="1091475" y="3352100"/>
            <a:ext cx="1158900" cy="12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Albany</a:t>
            </a:r>
            <a:endParaRPr sz="18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Ithaca</a:t>
            </a:r>
            <a:endParaRPr sz="18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Buffalo</a:t>
            </a:r>
            <a:endParaRPr sz="18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800" dirty="0">
                <a:solidFill>
                  <a:schemeClr val="dk1"/>
                </a:solidFill>
                <a:latin typeface="Arial" panose="020B0604020202020204" pitchFamily="34" charset="0"/>
                <a:ea typeface="Roboto"/>
                <a:cs typeface="Arial" panose="020B0604020202020204" pitchFamily="34" charset="0"/>
                <a:sym typeface="Roboto"/>
              </a:rPr>
              <a:t>…</a:t>
            </a:r>
            <a:endParaRPr sz="18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46" name="Google Shape;146;p13"/>
          <p:cNvSpPr/>
          <p:nvPr/>
        </p:nvSpPr>
        <p:spPr>
          <a:xfrm>
            <a:off x="2250375" y="3537850"/>
            <a:ext cx="1657800" cy="10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147" name="Google Shape;147;p13"/>
          <p:cNvSpPr/>
          <p:nvPr/>
        </p:nvSpPr>
        <p:spPr>
          <a:xfrm>
            <a:off x="2250375" y="3833750"/>
            <a:ext cx="587100" cy="10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148" name="Google Shape;148;p13"/>
          <p:cNvSpPr/>
          <p:nvPr/>
        </p:nvSpPr>
        <p:spPr>
          <a:xfrm>
            <a:off x="2250375" y="4101775"/>
            <a:ext cx="352500" cy="10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sp>
        <p:nvSpPr>
          <p:cNvPr id="149" name="Google Shape;149;p13"/>
          <p:cNvSpPr/>
          <p:nvPr/>
        </p:nvSpPr>
        <p:spPr>
          <a:xfrm>
            <a:off x="2250375" y="4369800"/>
            <a:ext cx="156900" cy="10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Roboto"/>
              <a:cs typeface="Arial" panose="020B0604020202020204" pitchFamily="34" charset="0"/>
              <a:sym typeface="Roboto"/>
            </a:endParaRPr>
          </a:p>
        </p:txBody>
      </p:sp>
      <p:cxnSp>
        <p:nvCxnSpPr>
          <p:cNvPr id="150" name="Google Shape;150;p13"/>
          <p:cNvCxnSpPr/>
          <p:nvPr/>
        </p:nvCxnSpPr>
        <p:spPr>
          <a:xfrm>
            <a:off x="2799075" y="3033163"/>
            <a:ext cx="0" cy="40170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Supervised Learning (SFT): Problems</a:t>
            </a:r>
            <a:endParaRPr dirty="0"/>
          </a:p>
        </p:txBody>
      </p:sp>
      <p:sp>
        <p:nvSpPr>
          <p:cNvPr id="156" name="Google Shape;156;p14"/>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57" name="Google Shape;157;p14"/>
          <p:cNvPicPr preferRelativeResize="0"/>
          <p:nvPr/>
        </p:nvPicPr>
        <p:blipFill>
          <a:blip r:embed="rId3">
            <a:alphaModFix/>
          </a:blip>
          <a:stretch>
            <a:fillRect/>
          </a:stretch>
        </p:blipFill>
        <p:spPr>
          <a:xfrm>
            <a:off x="5129975" y="1259925"/>
            <a:ext cx="3415326" cy="3182799"/>
          </a:xfrm>
          <a:prstGeom prst="rect">
            <a:avLst/>
          </a:prstGeom>
          <a:noFill/>
          <a:ln>
            <a:noFill/>
          </a:ln>
        </p:spPr>
      </p:pic>
      <p:sp>
        <p:nvSpPr>
          <p:cNvPr id="158" name="Google Shape;158;p14"/>
          <p:cNvSpPr txBox="1"/>
          <p:nvPr/>
        </p:nvSpPr>
        <p:spPr>
          <a:xfrm>
            <a:off x="574175" y="2020175"/>
            <a:ext cx="480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latin typeface="Arial" panose="020B0604020202020204" pitchFamily="34" charset="0"/>
                <a:ea typeface="Roboto"/>
                <a:cs typeface="Arial" panose="020B0604020202020204" pitchFamily="34" charset="0"/>
                <a:sym typeface="Roboto"/>
              </a:rPr>
              <a:t>High-quality human data is being exhausted</a:t>
            </a:r>
            <a:endParaRPr sz="1600" b="1"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b="1"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dirty="0">
              <a:latin typeface="Arial" panose="020B0604020202020204" pitchFamily="34" charset="0"/>
              <a:ea typeface="Roboto"/>
              <a:cs typeface="Arial" panose="020B0604020202020204" pitchFamily="34" charset="0"/>
              <a:sym typeface="Roboto"/>
            </a:endParaRPr>
          </a:p>
        </p:txBody>
      </p:sp>
      <p:pic>
        <p:nvPicPr>
          <p:cNvPr id="159" name="Google Shape;159;p14"/>
          <p:cNvPicPr preferRelativeResize="0"/>
          <p:nvPr/>
        </p:nvPicPr>
        <p:blipFill>
          <a:blip r:embed="rId4">
            <a:alphaModFix/>
          </a:blip>
          <a:stretch>
            <a:fillRect/>
          </a:stretch>
        </p:blipFill>
        <p:spPr>
          <a:xfrm>
            <a:off x="298275" y="2117300"/>
            <a:ext cx="233075" cy="2330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Supervised Learning (SFT): Problems</a:t>
            </a:r>
            <a:endParaRPr dirty="0"/>
          </a:p>
        </p:txBody>
      </p:sp>
      <p:sp>
        <p:nvSpPr>
          <p:cNvPr id="165" name="Google Shape;165;p15"/>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66" name="Google Shape;166;p15"/>
          <p:cNvPicPr preferRelativeResize="0"/>
          <p:nvPr/>
        </p:nvPicPr>
        <p:blipFill>
          <a:blip r:embed="rId3">
            <a:alphaModFix/>
          </a:blip>
          <a:stretch>
            <a:fillRect/>
          </a:stretch>
        </p:blipFill>
        <p:spPr>
          <a:xfrm>
            <a:off x="5129975" y="1259925"/>
            <a:ext cx="3415326" cy="3182799"/>
          </a:xfrm>
          <a:prstGeom prst="rect">
            <a:avLst/>
          </a:prstGeom>
          <a:noFill/>
          <a:ln>
            <a:noFill/>
          </a:ln>
        </p:spPr>
      </p:pic>
      <p:sp>
        <p:nvSpPr>
          <p:cNvPr id="167" name="Google Shape;167;p15"/>
          <p:cNvSpPr txBox="1"/>
          <p:nvPr/>
        </p:nvSpPr>
        <p:spPr>
          <a:xfrm>
            <a:off x="574175" y="2020175"/>
            <a:ext cx="48006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Arial" panose="020B0604020202020204" pitchFamily="34" charset="0"/>
                <a:ea typeface="Roboto"/>
                <a:cs typeface="Arial" panose="020B0604020202020204" pitchFamily="34" charset="0"/>
                <a:sym typeface="Roboto"/>
              </a:rPr>
              <a:t>High-quality human data is being exhausted</a:t>
            </a:r>
            <a:endParaRPr sz="1600"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600" b="1" dirty="0">
                <a:solidFill>
                  <a:schemeClr val="dk1"/>
                </a:solidFill>
                <a:latin typeface="Arial" panose="020B0604020202020204" pitchFamily="34" charset="0"/>
                <a:ea typeface="Roboto"/>
                <a:cs typeface="Arial" panose="020B0604020202020204" pitchFamily="34" charset="0"/>
                <a:sym typeface="Roboto"/>
              </a:rPr>
              <a:t>Gains from supervised learning are slowing</a:t>
            </a:r>
            <a:endParaRPr sz="1600" b="1"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b="1"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dirty="0">
              <a:latin typeface="Arial" panose="020B0604020202020204" pitchFamily="34" charset="0"/>
              <a:ea typeface="Roboto"/>
              <a:cs typeface="Arial" panose="020B0604020202020204" pitchFamily="34" charset="0"/>
              <a:sym typeface="Roboto"/>
            </a:endParaRPr>
          </a:p>
        </p:txBody>
      </p:sp>
      <p:pic>
        <p:nvPicPr>
          <p:cNvPr id="168" name="Google Shape;168;p15"/>
          <p:cNvPicPr preferRelativeResize="0"/>
          <p:nvPr/>
        </p:nvPicPr>
        <p:blipFill>
          <a:blip r:embed="rId4">
            <a:alphaModFix/>
          </a:blip>
          <a:stretch>
            <a:fillRect/>
          </a:stretch>
        </p:blipFill>
        <p:spPr>
          <a:xfrm>
            <a:off x="298275" y="2117300"/>
            <a:ext cx="233075" cy="233075"/>
          </a:xfrm>
          <a:prstGeom prst="rect">
            <a:avLst/>
          </a:prstGeom>
          <a:noFill/>
          <a:ln>
            <a:noFill/>
          </a:ln>
        </p:spPr>
      </p:pic>
      <p:pic>
        <p:nvPicPr>
          <p:cNvPr id="169" name="Google Shape;169;p15"/>
          <p:cNvPicPr preferRelativeResize="0"/>
          <p:nvPr/>
        </p:nvPicPr>
        <p:blipFill>
          <a:blip r:embed="rId4">
            <a:alphaModFix/>
          </a:blip>
          <a:stretch>
            <a:fillRect/>
          </a:stretch>
        </p:blipFill>
        <p:spPr>
          <a:xfrm>
            <a:off x="298275" y="2609550"/>
            <a:ext cx="233075" cy="23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427500" y="387300"/>
            <a:ext cx="8289000" cy="7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Supervised Learning (SFT): Problems</a:t>
            </a:r>
            <a:endParaRPr dirty="0"/>
          </a:p>
        </p:txBody>
      </p:sp>
      <p:sp>
        <p:nvSpPr>
          <p:cNvPr id="175" name="Google Shape;175;p16"/>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76" name="Google Shape;176;p16"/>
          <p:cNvPicPr preferRelativeResize="0"/>
          <p:nvPr/>
        </p:nvPicPr>
        <p:blipFill>
          <a:blip r:embed="rId3">
            <a:alphaModFix/>
          </a:blip>
          <a:stretch>
            <a:fillRect/>
          </a:stretch>
        </p:blipFill>
        <p:spPr>
          <a:xfrm>
            <a:off x="5129975" y="1259925"/>
            <a:ext cx="3415326" cy="3182799"/>
          </a:xfrm>
          <a:prstGeom prst="rect">
            <a:avLst/>
          </a:prstGeom>
          <a:noFill/>
          <a:ln>
            <a:noFill/>
          </a:ln>
        </p:spPr>
      </p:pic>
      <p:sp>
        <p:nvSpPr>
          <p:cNvPr id="177" name="Google Shape;177;p16"/>
          <p:cNvSpPr txBox="1"/>
          <p:nvPr/>
        </p:nvSpPr>
        <p:spPr>
          <a:xfrm>
            <a:off x="574175" y="2020175"/>
            <a:ext cx="5051442"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Arial" panose="020B0604020202020204" pitchFamily="34" charset="0"/>
                <a:ea typeface="Roboto"/>
                <a:cs typeface="Arial" panose="020B0604020202020204" pitchFamily="34" charset="0"/>
                <a:sym typeface="Roboto"/>
              </a:rPr>
              <a:t>High-quality human data is being exhausted</a:t>
            </a:r>
            <a:endParaRPr sz="1600"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600" dirty="0">
                <a:solidFill>
                  <a:schemeClr val="dk1"/>
                </a:solidFill>
                <a:latin typeface="Arial" panose="020B0604020202020204" pitchFamily="34" charset="0"/>
                <a:ea typeface="Roboto"/>
                <a:cs typeface="Arial" panose="020B0604020202020204" pitchFamily="34" charset="0"/>
                <a:sym typeface="Roboto"/>
              </a:rPr>
              <a:t>Gains from supervised learning are slowing</a:t>
            </a:r>
            <a:endParaRPr sz="1600" dirty="0">
              <a:solidFill>
                <a:schemeClr val="dk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1600" dirty="0">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 sz="1600" b="1" dirty="0">
                <a:solidFill>
                  <a:schemeClr val="dk1"/>
                </a:solidFill>
                <a:latin typeface="Arial" panose="020B0604020202020204" pitchFamily="34" charset="0"/>
                <a:ea typeface="Roboto"/>
                <a:cs typeface="Arial" panose="020B0604020202020204" pitchFamily="34" charset="0"/>
                <a:sym typeface="Roboto"/>
              </a:rPr>
              <a:t>Bounded by human performance</a:t>
            </a:r>
            <a:endParaRPr sz="1600" dirty="0">
              <a:latin typeface="Arial" panose="020B0604020202020204" pitchFamily="34" charset="0"/>
              <a:ea typeface="Roboto"/>
              <a:cs typeface="Arial" panose="020B0604020202020204" pitchFamily="34" charset="0"/>
              <a:sym typeface="Roboto"/>
            </a:endParaRPr>
          </a:p>
        </p:txBody>
      </p:sp>
      <p:pic>
        <p:nvPicPr>
          <p:cNvPr id="178" name="Google Shape;178;p16"/>
          <p:cNvPicPr preferRelativeResize="0"/>
          <p:nvPr/>
        </p:nvPicPr>
        <p:blipFill>
          <a:blip r:embed="rId4">
            <a:alphaModFix/>
          </a:blip>
          <a:stretch>
            <a:fillRect/>
          </a:stretch>
        </p:blipFill>
        <p:spPr>
          <a:xfrm>
            <a:off x="298275" y="2117300"/>
            <a:ext cx="233075" cy="233075"/>
          </a:xfrm>
          <a:prstGeom prst="rect">
            <a:avLst/>
          </a:prstGeom>
          <a:noFill/>
          <a:ln>
            <a:noFill/>
          </a:ln>
        </p:spPr>
      </p:pic>
      <p:pic>
        <p:nvPicPr>
          <p:cNvPr id="179" name="Google Shape;179;p16"/>
          <p:cNvPicPr preferRelativeResize="0"/>
          <p:nvPr/>
        </p:nvPicPr>
        <p:blipFill>
          <a:blip r:embed="rId4">
            <a:alphaModFix/>
          </a:blip>
          <a:stretch>
            <a:fillRect/>
          </a:stretch>
        </p:blipFill>
        <p:spPr>
          <a:xfrm>
            <a:off x="298275" y="2609550"/>
            <a:ext cx="233075" cy="233075"/>
          </a:xfrm>
          <a:prstGeom prst="rect">
            <a:avLst/>
          </a:prstGeom>
          <a:noFill/>
          <a:ln>
            <a:noFill/>
          </a:ln>
        </p:spPr>
      </p:pic>
      <p:pic>
        <p:nvPicPr>
          <p:cNvPr id="180" name="Google Shape;180;p16"/>
          <p:cNvPicPr preferRelativeResize="0"/>
          <p:nvPr/>
        </p:nvPicPr>
        <p:blipFill>
          <a:blip r:embed="rId4">
            <a:alphaModFix/>
          </a:blip>
          <a:stretch>
            <a:fillRect/>
          </a:stretch>
        </p:blipFill>
        <p:spPr>
          <a:xfrm>
            <a:off x="298275" y="3101825"/>
            <a:ext cx="233075" cy="23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7"/>
          <p:cNvSpPr txBox="1">
            <a:spLocks noGrp="1"/>
          </p:cNvSpPr>
          <p:nvPr>
            <p:ph type="title"/>
          </p:nvPr>
        </p:nvSpPr>
        <p:spPr>
          <a:xfrm>
            <a:off x="427500" y="1583100"/>
            <a:ext cx="8289000" cy="19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dirty="0"/>
              <a:t>Can we enable LLMs to move beyond </a:t>
            </a:r>
            <a:r>
              <a:rPr lang="en" sz="3600" dirty="0">
                <a:solidFill>
                  <a:srgbClr val="990000"/>
                </a:solidFill>
              </a:rPr>
              <a:t>imitating human data</a:t>
            </a:r>
            <a:r>
              <a:rPr lang="en" sz="3600" dirty="0"/>
              <a:t> to </a:t>
            </a:r>
            <a:r>
              <a:rPr lang="en" sz="3600" dirty="0">
                <a:solidFill>
                  <a:srgbClr val="38761D"/>
                </a:solidFill>
              </a:rPr>
              <a:t>learning from their own experience</a:t>
            </a:r>
            <a:r>
              <a:rPr lang="en" sz="3600" dirty="0"/>
              <a:t>?</a:t>
            </a:r>
            <a:endParaRPr sz="3600" dirty="0"/>
          </a:p>
        </p:txBody>
      </p:sp>
      <p:sp>
        <p:nvSpPr>
          <p:cNvPr id="186" name="Google Shape;186;p17"/>
          <p:cNvSpPr txBox="1">
            <a:spLocks noGrp="1"/>
          </p:cNvSpPr>
          <p:nvPr>
            <p:ph type="sldNum" idx="12"/>
          </p:nvPr>
        </p:nvSpPr>
        <p:spPr>
          <a:xfrm>
            <a:off x="8396883" y="465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3710</TotalTime>
  <Words>1289</Words>
  <Application>Microsoft Macintosh PowerPoint</Application>
  <PresentationFormat>On-screen Show (16:9)</PresentationFormat>
  <Paragraphs>245</Paragraphs>
  <Slides>36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Roboto SemiBold</vt:lpstr>
      <vt:lpstr>Segoe UI</vt:lpstr>
      <vt:lpstr>Roboto</vt:lpstr>
      <vt:lpstr>Arial</vt:lpstr>
      <vt:lpstr>Cambria Math</vt:lpstr>
      <vt:lpstr>Simple Light</vt:lpstr>
      <vt:lpstr>Experiential Reinforcement Learning</vt:lpstr>
      <vt:lpstr>PowerPoint Presentation</vt:lpstr>
      <vt:lpstr>Language Models (LMs)</vt:lpstr>
      <vt:lpstr>LM Pipeline: Data</vt:lpstr>
      <vt:lpstr>LM Pipeline: Supervised Learning (SFT)</vt:lpstr>
      <vt:lpstr>Supervised Learning (SFT): Problems</vt:lpstr>
      <vt:lpstr>Supervised Learning (SFT): Problems</vt:lpstr>
      <vt:lpstr>Supervised Learning (SFT): Problems</vt:lpstr>
      <vt:lpstr>Can we enable LLMs to move beyond imitating human data to learning from their own experience?</vt:lpstr>
      <vt:lpstr>LM Pipeline: Reinforcement Learning</vt:lpstr>
      <vt:lpstr>RL relies on repeated trial-and-error</vt:lpstr>
      <vt:lpstr>Most experiences are uninformative</vt:lpstr>
      <vt:lpstr>LLM RL</vt:lpstr>
      <vt:lpstr>LLM RL</vt:lpstr>
      <vt:lpstr>Experience is poorly utilzied in standard RL</vt:lpstr>
      <vt:lpstr>How can models effectively use past experiences, rather than relying solely on scalar rewards?</vt:lpstr>
      <vt:lpstr>How to improve?</vt:lpstr>
      <vt:lpstr>Experience – Reflection – Consolidation</vt:lpstr>
      <vt:lpstr>Experience – Reflection – Consolidation</vt:lpstr>
      <vt:lpstr>Experience – Reflection – Consolidation</vt:lpstr>
      <vt:lpstr>Experiential Reinforcement Learning</vt:lpstr>
      <vt:lpstr>PowerPoint Presentation</vt:lpstr>
      <vt:lpstr>How ERL works?</vt:lpstr>
      <vt:lpstr>How ERL works?</vt:lpstr>
      <vt:lpstr>How ERL works?</vt:lpstr>
      <vt:lpstr>How ERL works?</vt:lpstr>
      <vt:lpstr>How ERL works?</vt:lpstr>
      <vt:lpstr>How ERL works?</vt:lpstr>
      <vt:lpstr>Evaluation Task</vt:lpstr>
      <vt:lpstr>Evaluation: End Performance</vt:lpstr>
      <vt:lpstr>Evaluation: Wall-Clock Training Efficiency</vt:lpstr>
      <vt:lpstr>Mechanistic Role of Reflection</vt:lpstr>
      <vt:lpstr>Ablation: Memory and Reflection </vt:lpstr>
      <vt:lpstr>Ablation: Memory and Reflection </vt:lpstr>
      <vt:lpstr>Summary</vt:lpstr>
      <vt:lpstr>The next generation of AI systems must move beyond static human-curated data and learn continuously from real-world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Maksim Shi</cp:lastModifiedBy>
  <cp:revision>223</cp:revision>
  <dcterms:modified xsi:type="dcterms:W3CDTF">2026-04-25T22:42:55Z</dcterms:modified>
</cp:coreProperties>
</file>